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Montserrat Classic" panose="020B0604020202020204" charset="0"/>
      <p:regular r:id="rId50"/>
    </p:embeddedFont>
    <p:embeddedFont>
      <p:font typeface="Montserrat Classic Bold" panose="020B0604020202020204" charset="0"/>
      <p:regular r:id="rId51"/>
    </p:embeddedFont>
    <p:embeddedFont>
      <p:font typeface="Times New Roman Bold" panose="02020803070505020304" pitchFamily="18" charset="0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Pointwise</a:t>
            </a:r>
          </a:p>
          <a:p>
            <a:r>
              <a:rPr lang="en-US"/>
              <a:t>1 - Research aspect - not yet made </a:t>
            </a:r>
          </a:p>
          <a:p>
            <a:r>
              <a:rPr lang="en-US"/>
              <a:t>2- social aspect (instead of going to Google, they can use this app)</a:t>
            </a:r>
          </a:p>
          <a:p>
            <a:r>
              <a:rPr lang="en-US"/>
              <a:t>(image)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examples of Dataset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examples of Dataset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Reduce to 3-4 points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 papers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 papers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 papers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 papers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 papers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Elaborate assumptions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Objective - 4 (Tentative)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Based on the dataset we will see which model will suit the best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rywellhealth.com/infections-that-cause-headache-and-fever-1719431#toc-cold-or-flu" TargetMode="External"/><Relationship Id="rId13" Type="http://schemas.openxmlformats.org/officeDocument/2006/relationships/hyperlink" Target="https://www.verywellhealth.com/infections-that-cause-headache-and-fever-1719431#toc-hiv-or-aids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verywellhealth.com/infections-that-cause-headache-and-fever-1719431#toc-encephalitis" TargetMode="External"/><Relationship Id="rId12" Type="http://schemas.openxmlformats.org/officeDocument/2006/relationships/hyperlink" Target="https://www.verywellhealth.com/infections-that-cause-headache-and-fever-1719431#toc-rheumatoid-arthrit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rywellhealth.com/infections-that-cause-headache-and-fever-1719431#toc-meningitis" TargetMode="External"/><Relationship Id="rId11" Type="http://schemas.openxmlformats.org/officeDocument/2006/relationships/hyperlink" Target="https://www.verywellhealth.com/infections-that-cause-headache-and-fever-1719431#toc-heatstroke" TargetMode="External"/><Relationship Id="rId5" Type="http://schemas.openxmlformats.org/officeDocument/2006/relationships/image" Target="../media/image25.svg"/><Relationship Id="rId10" Type="http://schemas.openxmlformats.org/officeDocument/2006/relationships/hyperlink" Target="https://www.verywellhealth.com/infections-that-cause-headache-and-fever-1719431#toc-sinus-infection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www.verywellhealth.com/infections-that-cause-headache-and-fever-1719431#toc-brain-abscess" TargetMode="External"/><Relationship Id="rId14" Type="http://schemas.openxmlformats.org/officeDocument/2006/relationships/hyperlink" Target="https://www.verywellhealth.com/infections-that-cause-headache-and-fever-1719431#toc-lupu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4150">
            <a:off x="4098301" y="-314236"/>
            <a:ext cx="1631057" cy="2685873"/>
          </a:xfrm>
          <a:custGeom>
            <a:avLst/>
            <a:gdLst/>
            <a:ahLst/>
            <a:cxnLst/>
            <a:rect l="l" t="t" r="r" b="b"/>
            <a:pathLst>
              <a:path w="1631057" h="2685873">
                <a:moveTo>
                  <a:pt x="0" y="0"/>
                </a:moveTo>
                <a:lnTo>
                  <a:pt x="1631057" y="0"/>
                </a:lnTo>
                <a:lnTo>
                  <a:pt x="1631057" y="2685872"/>
                </a:lnTo>
                <a:lnTo>
                  <a:pt x="0" y="268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031" y="8302535"/>
            <a:ext cx="806203" cy="787520"/>
          </a:xfrm>
          <a:custGeom>
            <a:avLst/>
            <a:gdLst/>
            <a:ahLst/>
            <a:cxnLst/>
            <a:rect l="l" t="t" r="r" b="b"/>
            <a:pathLst>
              <a:path w="806203" h="787520">
                <a:moveTo>
                  <a:pt x="0" y="0"/>
                </a:moveTo>
                <a:lnTo>
                  <a:pt x="806203" y="0"/>
                </a:lnTo>
                <a:lnTo>
                  <a:pt x="806203" y="787519"/>
                </a:lnTo>
                <a:lnTo>
                  <a:pt x="0" y="787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4"/>
            </a:stretch>
          </a:blipFill>
        </p:spPr>
      </p:sp>
      <p:sp>
        <p:nvSpPr>
          <p:cNvPr id="4" name="Freeform 4"/>
          <p:cNvSpPr/>
          <p:nvPr/>
        </p:nvSpPr>
        <p:spPr>
          <a:xfrm rot="-325115" flipH="1">
            <a:off x="9021700" y="-440747"/>
            <a:ext cx="4814391" cy="1709109"/>
          </a:xfrm>
          <a:custGeom>
            <a:avLst/>
            <a:gdLst/>
            <a:ahLst/>
            <a:cxnLst/>
            <a:rect l="l" t="t" r="r" b="b"/>
            <a:pathLst>
              <a:path w="4814391" h="1709109">
                <a:moveTo>
                  <a:pt x="4814392" y="0"/>
                </a:moveTo>
                <a:lnTo>
                  <a:pt x="0" y="0"/>
                </a:lnTo>
                <a:lnTo>
                  <a:pt x="0" y="1709109"/>
                </a:lnTo>
                <a:lnTo>
                  <a:pt x="4814392" y="1709109"/>
                </a:lnTo>
                <a:lnTo>
                  <a:pt x="48143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83658" y="1491858"/>
            <a:ext cx="14552173" cy="4620315"/>
          </a:xfrm>
          <a:custGeom>
            <a:avLst/>
            <a:gdLst/>
            <a:ahLst/>
            <a:cxnLst/>
            <a:rect l="l" t="t" r="r" b="b"/>
            <a:pathLst>
              <a:path w="14552173" h="4620315">
                <a:moveTo>
                  <a:pt x="0" y="0"/>
                </a:moveTo>
                <a:lnTo>
                  <a:pt x="14552173" y="0"/>
                </a:lnTo>
                <a:lnTo>
                  <a:pt x="14552173" y="4620315"/>
                </a:lnTo>
                <a:lnTo>
                  <a:pt x="0" y="4620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77015" y="1085623"/>
            <a:ext cx="1764569" cy="1698398"/>
          </a:xfrm>
          <a:custGeom>
            <a:avLst/>
            <a:gdLst/>
            <a:ahLst/>
            <a:cxnLst/>
            <a:rect l="l" t="t" r="r" b="b"/>
            <a:pathLst>
              <a:path w="1764569" h="1698398">
                <a:moveTo>
                  <a:pt x="0" y="0"/>
                </a:moveTo>
                <a:lnTo>
                  <a:pt x="1764570" y="0"/>
                </a:lnTo>
                <a:lnTo>
                  <a:pt x="1764570" y="1698398"/>
                </a:lnTo>
                <a:lnTo>
                  <a:pt x="0" y="1698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067802">
            <a:off x="2687692" y="9361314"/>
            <a:ext cx="678301" cy="678301"/>
          </a:xfrm>
          <a:custGeom>
            <a:avLst/>
            <a:gdLst/>
            <a:ahLst/>
            <a:cxnLst/>
            <a:rect l="l" t="t" r="r" b="b"/>
            <a:pathLst>
              <a:path w="678301" h="678301">
                <a:moveTo>
                  <a:pt x="0" y="0"/>
                </a:moveTo>
                <a:lnTo>
                  <a:pt x="678301" y="0"/>
                </a:lnTo>
                <a:lnTo>
                  <a:pt x="678301" y="678301"/>
                </a:lnTo>
                <a:lnTo>
                  <a:pt x="0" y="678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15366">
            <a:off x="805874" y="4245033"/>
            <a:ext cx="1260001" cy="1796934"/>
          </a:xfrm>
          <a:custGeom>
            <a:avLst/>
            <a:gdLst/>
            <a:ahLst/>
            <a:cxnLst/>
            <a:rect l="l" t="t" r="r" b="b"/>
            <a:pathLst>
              <a:path w="1260001" h="1796934">
                <a:moveTo>
                  <a:pt x="0" y="0"/>
                </a:moveTo>
                <a:lnTo>
                  <a:pt x="1260001" y="0"/>
                </a:lnTo>
                <a:lnTo>
                  <a:pt x="1260001" y="1796934"/>
                </a:lnTo>
                <a:lnTo>
                  <a:pt x="0" y="1796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46882" cy="3069104"/>
          </a:xfrm>
          <a:custGeom>
            <a:avLst/>
            <a:gdLst/>
            <a:ahLst/>
            <a:cxnLst/>
            <a:rect l="l" t="t" r="r" b="b"/>
            <a:pathLst>
              <a:path w="3346882" h="3069104">
                <a:moveTo>
                  <a:pt x="0" y="0"/>
                </a:moveTo>
                <a:lnTo>
                  <a:pt x="3346882" y="0"/>
                </a:lnTo>
                <a:lnTo>
                  <a:pt x="3346882" y="3069104"/>
                </a:lnTo>
                <a:lnTo>
                  <a:pt x="0" y="30691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15739" y="2886693"/>
            <a:ext cx="13023434" cy="15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8"/>
              </a:lnSpc>
            </a:pPr>
            <a:r>
              <a:rPr lang="en-US" sz="12010" b="1" spc="-36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MedIQ.AI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33381" y="4312671"/>
            <a:ext cx="10188150" cy="63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508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Symptoms to disease at your fingertips.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89295" y="7335996"/>
            <a:ext cx="6532867" cy="1446053"/>
            <a:chOff x="0" y="0"/>
            <a:chExt cx="1720590" cy="3808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0591" cy="380854"/>
            </a:xfrm>
            <a:custGeom>
              <a:avLst/>
              <a:gdLst/>
              <a:ahLst/>
              <a:cxnLst/>
              <a:rect l="l" t="t" r="r" b="b"/>
              <a:pathLst>
                <a:path w="1720591" h="380854">
                  <a:moveTo>
                    <a:pt x="60439" y="0"/>
                  </a:moveTo>
                  <a:lnTo>
                    <a:pt x="1660152" y="0"/>
                  </a:lnTo>
                  <a:cubicBezTo>
                    <a:pt x="1693531" y="0"/>
                    <a:pt x="1720591" y="27059"/>
                    <a:pt x="1720591" y="60439"/>
                  </a:cubicBezTo>
                  <a:lnTo>
                    <a:pt x="1720591" y="320415"/>
                  </a:lnTo>
                  <a:cubicBezTo>
                    <a:pt x="1720591" y="353794"/>
                    <a:pt x="1693531" y="380854"/>
                    <a:pt x="1660152" y="380854"/>
                  </a:cubicBezTo>
                  <a:lnTo>
                    <a:pt x="60439" y="380854"/>
                  </a:lnTo>
                  <a:cubicBezTo>
                    <a:pt x="44409" y="380854"/>
                    <a:pt x="29037" y="374486"/>
                    <a:pt x="17702" y="363152"/>
                  </a:cubicBezTo>
                  <a:cubicBezTo>
                    <a:pt x="6368" y="351817"/>
                    <a:pt x="0" y="336444"/>
                    <a:pt x="0" y="320415"/>
                  </a:cubicBezTo>
                  <a:lnTo>
                    <a:pt x="0" y="60439"/>
                  </a:lnTo>
                  <a:cubicBezTo>
                    <a:pt x="0" y="27059"/>
                    <a:pt x="27059" y="0"/>
                    <a:pt x="60439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720590" cy="447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208" y="7696870"/>
            <a:ext cx="7202552" cy="60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2"/>
              </a:lnSpc>
              <a:spcBef>
                <a:spcPct val="0"/>
              </a:spcBef>
            </a:pPr>
            <a:r>
              <a:rPr lang="en-US" sz="33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 - Mr. Dharmendra Kumar</a:t>
            </a:r>
          </a:p>
        </p:txBody>
      </p:sp>
      <p:sp>
        <p:nvSpPr>
          <p:cNvPr id="16" name="Freeform 16"/>
          <p:cNvSpPr/>
          <p:nvPr/>
        </p:nvSpPr>
        <p:spPr>
          <a:xfrm rot="536808">
            <a:off x="16585731" y="3867479"/>
            <a:ext cx="1058355" cy="2766941"/>
          </a:xfrm>
          <a:custGeom>
            <a:avLst/>
            <a:gdLst/>
            <a:ahLst/>
            <a:cxnLst/>
            <a:rect l="l" t="t" r="r" b="b"/>
            <a:pathLst>
              <a:path w="1058355" h="2766941">
                <a:moveTo>
                  <a:pt x="0" y="0"/>
                </a:moveTo>
                <a:lnTo>
                  <a:pt x="1058355" y="0"/>
                </a:lnTo>
                <a:lnTo>
                  <a:pt x="1058355" y="2766941"/>
                </a:lnTo>
                <a:lnTo>
                  <a:pt x="0" y="27669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334054" y="6572709"/>
            <a:ext cx="7425888" cy="3445964"/>
            <a:chOff x="0" y="0"/>
            <a:chExt cx="1955789" cy="907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55789" cy="907579"/>
            </a:xfrm>
            <a:custGeom>
              <a:avLst/>
              <a:gdLst/>
              <a:ahLst/>
              <a:cxnLst/>
              <a:rect l="l" t="t" r="r" b="b"/>
              <a:pathLst>
                <a:path w="1955789" h="907579">
                  <a:moveTo>
                    <a:pt x="53170" y="0"/>
                  </a:moveTo>
                  <a:lnTo>
                    <a:pt x="1902619" y="0"/>
                  </a:lnTo>
                  <a:cubicBezTo>
                    <a:pt x="1916721" y="0"/>
                    <a:pt x="1930245" y="5602"/>
                    <a:pt x="1940216" y="15573"/>
                  </a:cubicBezTo>
                  <a:cubicBezTo>
                    <a:pt x="1950188" y="25545"/>
                    <a:pt x="1955789" y="39069"/>
                    <a:pt x="1955789" y="53170"/>
                  </a:cubicBezTo>
                  <a:lnTo>
                    <a:pt x="1955789" y="854409"/>
                  </a:lnTo>
                  <a:cubicBezTo>
                    <a:pt x="1955789" y="883774"/>
                    <a:pt x="1931984" y="907579"/>
                    <a:pt x="1902619" y="907579"/>
                  </a:cubicBezTo>
                  <a:lnTo>
                    <a:pt x="53170" y="907579"/>
                  </a:lnTo>
                  <a:cubicBezTo>
                    <a:pt x="39069" y="907579"/>
                    <a:pt x="25545" y="901977"/>
                    <a:pt x="15573" y="892006"/>
                  </a:cubicBezTo>
                  <a:cubicBezTo>
                    <a:pt x="5602" y="882034"/>
                    <a:pt x="0" y="868510"/>
                    <a:pt x="0" y="854409"/>
                  </a:cubicBezTo>
                  <a:lnTo>
                    <a:pt x="0" y="53170"/>
                  </a:lnTo>
                  <a:cubicBezTo>
                    <a:pt x="0" y="39069"/>
                    <a:pt x="5602" y="25545"/>
                    <a:pt x="15573" y="15573"/>
                  </a:cubicBezTo>
                  <a:cubicBezTo>
                    <a:pt x="25545" y="5602"/>
                    <a:pt x="39069" y="0"/>
                    <a:pt x="53170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955789" cy="974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695878" y="6614159"/>
            <a:ext cx="7064064" cy="425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4"/>
              </a:lnSpc>
            </a:pPr>
            <a:r>
              <a:rPr lang="en-US" sz="284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Members -</a:t>
            </a:r>
          </a:p>
          <a:p>
            <a:pPr algn="just">
              <a:lnSpc>
                <a:spcPts val="3704"/>
              </a:lnSpc>
            </a:pPr>
            <a:endParaRPr lang="en-US" sz="284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3704"/>
              </a:lnSpc>
            </a:pPr>
            <a:r>
              <a:rPr lang="en-US" sz="2849" spc="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Aryan Sharma            (102119058)</a:t>
            </a:r>
          </a:p>
          <a:p>
            <a:pPr algn="just">
              <a:lnSpc>
                <a:spcPts val="3704"/>
              </a:lnSpc>
            </a:pPr>
            <a:r>
              <a:rPr lang="en-US" sz="2849" spc="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Amteshwar Singh       (102119063)</a:t>
            </a:r>
          </a:p>
          <a:p>
            <a:pPr algn="just">
              <a:lnSpc>
                <a:spcPts val="3704"/>
              </a:lnSpc>
            </a:pPr>
            <a:r>
              <a:rPr lang="en-US" sz="2849" spc="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Aayush Arora             (102119050)</a:t>
            </a:r>
          </a:p>
          <a:p>
            <a:pPr algn="just">
              <a:lnSpc>
                <a:spcPts val="3704"/>
              </a:lnSpc>
            </a:pPr>
            <a:r>
              <a:rPr lang="en-US" sz="2849" spc="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Naman Sharma           (102119042)</a:t>
            </a:r>
          </a:p>
          <a:p>
            <a:pPr algn="l">
              <a:lnSpc>
                <a:spcPts val="3704"/>
              </a:lnSpc>
            </a:pPr>
            <a:r>
              <a:rPr lang="en-US" sz="2849" spc="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Tushar Kr. Garg         (102119040)</a:t>
            </a:r>
          </a:p>
          <a:p>
            <a:pPr algn="l">
              <a:lnSpc>
                <a:spcPts val="3704"/>
              </a:lnSpc>
            </a:pPr>
            <a:endParaRPr lang="en-US" sz="2849" spc="20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704"/>
              </a:lnSpc>
              <a:spcBef>
                <a:spcPct val="0"/>
              </a:spcBef>
            </a:pPr>
            <a:endParaRPr lang="en-US" sz="2849" spc="20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7114908" y="8912945"/>
            <a:ext cx="806203" cy="787520"/>
          </a:xfrm>
          <a:custGeom>
            <a:avLst/>
            <a:gdLst/>
            <a:ahLst/>
            <a:cxnLst/>
            <a:rect l="l" t="t" r="r" b="b"/>
            <a:pathLst>
              <a:path w="806203" h="787520">
                <a:moveTo>
                  <a:pt x="0" y="0"/>
                </a:moveTo>
                <a:lnTo>
                  <a:pt x="806203" y="0"/>
                </a:lnTo>
                <a:lnTo>
                  <a:pt x="806203" y="787520"/>
                </a:lnTo>
                <a:lnTo>
                  <a:pt x="0" y="787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4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4401" y="3522909"/>
            <a:ext cx="10169591" cy="2861322"/>
            <a:chOff x="0" y="0"/>
            <a:chExt cx="13559454" cy="3815096"/>
          </a:xfrm>
        </p:grpSpPr>
        <p:grpSp>
          <p:nvGrpSpPr>
            <p:cNvPr id="6" name="Group 6"/>
            <p:cNvGrpSpPr/>
            <p:nvPr/>
          </p:nvGrpSpPr>
          <p:grpSpPr>
            <a:xfrm>
              <a:off x="239498" y="0"/>
              <a:ext cx="13319956" cy="3815096"/>
              <a:chOff x="0" y="0"/>
              <a:chExt cx="3174024" cy="9091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74024" cy="909103"/>
              </a:xfrm>
              <a:custGeom>
                <a:avLst/>
                <a:gdLst/>
                <a:ahLst/>
                <a:cxnLst/>
                <a:rect l="l" t="t" r="r" b="b"/>
                <a:pathLst>
                  <a:path w="3174024" h="909103">
                    <a:moveTo>
                      <a:pt x="39523" y="0"/>
                    </a:moveTo>
                    <a:lnTo>
                      <a:pt x="3134501" y="0"/>
                    </a:lnTo>
                    <a:cubicBezTo>
                      <a:pt x="3156329" y="0"/>
                      <a:pt x="3174024" y="17695"/>
                      <a:pt x="3174024" y="39523"/>
                    </a:cubicBezTo>
                    <a:lnTo>
                      <a:pt x="3174024" y="869579"/>
                    </a:lnTo>
                    <a:cubicBezTo>
                      <a:pt x="3174024" y="891407"/>
                      <a:pt x="3156329" y="909103"/>
                      <a:pt x="3134501" y="909103"/>
                    </a:cubicBezTo>
                    <a:lnTo>
                      <a:pt x="39523" y="909103"/>
                    </a:lnTo>
                    <a:cubicBezTo>
                      <a:pt x="17695" y="909103"/>
                      <a:pt x="0" y="891407"/>
                      <a:pt x="0" y="869579"/>
                    </a:cubicBezTo>
                    <a:lnTo>
                      <a:pt x="0" y="39523"/>
                    </a:lnTo>
                    <a:cubicBezTo>
                      <a:pt x="0" y="17695"/>
                      <a:pt x="17695" y="0"/>
                      <a:pt x="39523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3174024" cy="975778"/>
              </a:xfrm>
              <a:prstGeom prst="rect">
                <a:avLst/>
              </a:prstGeom>
            </p:spPr>
            <p:txBody>
              <a:bodyPr lIns="42111" tIns="42111" rIns="42111" bIns="42111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303886"/>
              <a:ext cx="13318461" cy="2969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l">
                <a:lnSpc>
                  <a:spcPts val="587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Accessibility of Medical Information</a:t>
              </a:r>
            </a:p>
            <a:p>
              <a:pPr marL="863599" lvl="1" indent="-431800" algn="l">
                <a:lnSpc>
                  <a:spcPts val="587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Early and Accurate Disease Identification</a:t>
              </a:r>
            </a:p>
            <a:p>
              <a:pPr marL="863599" lvl="1" indent="-431800" algn="l">
                <a:lnSpc>
                  <a:spcPts val="587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Reduction of Information Overload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4401" y="-237773"/>
            <a:ext cx="1111586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 Analysis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399501" y="2044974"/>
            <a:ext cx="5859799" cy="6039638"/>
          </a:xfrm>
          <a:custGeom>
            <a:avLst/>
            <a:gdLst/>
            <a:ahLst/>
            <a:cxnLst/>
            <a:rect l="l" t="t" r="r" b="b"/>
            <a:pathLst>
              <a:path w="5859799" h="6039638">
                <a:moveTo>
                  <a:pt x="0" y="0"/>
                </a:moveTo>
                <a:lnTo>
                  <a:pt x="5859799" y="0"/>
                </a:lnTo>
                <a:lnTo>
                  <a:pt x="5859799" y="6039638"/>
                </a:lnTo>
                <a:lnTo>
                  <a:pt x="0" y="603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9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1399501" y="8084612"/>
            <a:ext cx="5859799" cy="1213928"/>
            <a:chOff x="0" y="0"/>
            <a:chExt cx="1543322" cy="3197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3321" cy="319718"/>
            </a:xfrm>
            <a:custGeom>
              <a:avLst/>
              <a:gdLst/>
              <a:ahLst/>
              <a:cxnLst/>
              <a:rect l="l" t="t" r="r" b="b"/>
              <a:pathLst>
                <a:path w="1543321" h="319718">
                  <a:moveTo>
                    <a:pt x="67381" y="0"/>
                  </a:moveTo>
                  <a:lnTo>
                    <a:pt x="1475941" y="0"/>
                  </a:lnTo>
                  <a:cubicBezTo>
                    <a:pt x="1513154" y="0"/>
                    <a:pt x="1543321" y="30167"/>
                    <a:pt x="1543321" y="67381"/>
                  </a:cubicBezTo>
                  <a:lnTo>
                    <a:pt x="1543321" y="252337"/>
                  </a:lnTo>
                  <a:cubicBezTo>
                    <a:pt x="1543321" y="270207"/>
                    <a:pt x="1536223" y="287346"/>
                    <a:pt x="1523586" y="299982"/>
                  </a:cubicBezTo>
                  <a:cubicBezTo>
                    <a:pt x="1510950" y="312619"/>
                    <a:pt x="1493811" y="319718"/>
                    <a:pt x="1475941" y="319718"/>
                  </a:cubicBezTo>
                  <a:lnTo>
                    <a:pt x="67381" y="319718"/>
                  </a:lnTo>
                  <a:cubicBezTo>
                    <a:pt x="49510" y="319718"/>
                    <a:pt x="32372" y="312619"/>
                    <a:pt x="19735" y="299982"/>
                  </a:cubicBezTo>
                  <a:cubicBezTo>
                    <a:pt x="7099" y="287346"/>
                    <a:pt x="0" y="270207"/>
                    <a:pt x="0" y="252337"/>
                  </a:cubicBezTo>
                  <a:lnTo>
                    <a:pt x="0" y="67381"/>
                  </a:lnTo>
                  <a:cubicBezTo>
                    <a:pt x="0" y="49510"/>
                    <a:pt x="7099" y="32372"/>
                    <a:pt x="19735" y="19735"/>
                  </a:cubicBezTo>
                  <a:cubicBezTo>
                    <a:pt x="32372" y="7099"/>
                    <a:pt x="49510" y="0"/>
                    <a:pt x="67381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43322" cy="376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71274" y="8131699"/>
            <a:ext cx="5263119" cy="102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7"/>
              </a:lnSpc>
            </a:pPr>
            <a:r>
              <a:rPr lang="en-US" sz="2105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Fig. 2 : </a:t>
            </a:r>
            <a:r>
              <a:rPr lang="en-US" sz="210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meme explaining the need of our model .</a:t>
            </a:r>
          </a:p>
          <a:p>
            <a:pPr algn="just">
              <a:lnSpc>
                <a:spcPts val="2737"/>
              </a:lnSpc>
              <a:spcBef>
                <a:spcPct val="0"/>
              </a:spcBef>
            </a:pPr>
            <a:r>
              <a:rPr lang="en-US" sz="210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Source: Adapted from [19]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52142" cy="356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2918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Assumptions and Constraints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2932065"/>
            <a:ext cx="9211488" cy="5436623"/>
            <a:chOff x="0" y="0"/>
            <a:chExt cx="12281985" cy="7248831"/>
          </a:xfrm>
        </p:grpSpPr>
        <p:grpSp>
          <p:nvGrpSpPr>
            <p:cNvPr id="7" name="Group 7"/>
            <p:cNvGrpSpPr/>
            <p:nvPr/>
          </p:nvGrpSpPr>
          <p:grpSpPr>
            <a:xfrm>
              <a:off x="269917" y="0"/>
              <a:ext cx="12012068" cy="7248831"/>
              <a:chOff x="0" y="0"/>
              <a:chExt cx="2411446" cy="145521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11446" cy="1455217"/>
              </a:xfrm>
              <a:custGeom>
                <a:avLst/>
                <a:gdLst/>
                <a:ahLst/>
                <a:cxnLst/>
                <a:rect l="l" t="t" r="r" b="b"/>
                <a:pathLst>
                  <a:path w="2411446" h="1455217">
                    <a:moveTo>
                      <a:pt x="43827" y="0"/>
                    </a:moveTo>
                    <a:lnTo>
                      <a:pt x="2367619" y="0"/>
                    </a:lnTo>
                    <a:cubicBezTo>
                      <a:pt x="2391824" y="0"/>
                      <a:pt x="2411446" y="19622"/>
                      <a:pt x="2411446" y="43827"/>
                    </a:cubicBezTo>
                    <a:lnTo>
                      <a:pt x="2411446" y="1411390"/>
                    </a:lnTo>
                    <a:cubicBezTo>
                      <a:pt x="2411446" y="1435595"/>
                      <a:pt x="2391824" y="1455217"/>
                      <a:pt x="2367619" y="1455217"/>
                    </a:cubicBezTo>
                    <a:lnTo>
                      <a:pt x="43827" y="1455217"/>
                    </a:lnTo>
                    <a:cubicBezTo>
                      <a:pt x="32203" y="1455217"/>
                      <a:pt x="21056" y="1450599"/>
                      <a:pt x="12837" y="1442380"/>
                    </a:cubicBezTo>
                    <a:cubicBezTo>
                      <a:pt x="4617" y="1434161"/>
                      <a:pt x="0" y="1423014"/>
                      <a:pt x="0" y="1411390"/>
                    </a:cubicBezTo>
                    <a:lnTo>
                      <a:pt x="0" y="43827"/>
                    </a:lnTo>
                    <a:cubicBezTo>
                      <a:pt x="0" y="32203"/>
                      <a:pt x="4617" y="21056"/>
                      <a:pt x="12837" y="12837"/>
                    </a:cubicBezTo>
                    <a:cubicBezTo>
                      <a:pt x="21056" y="4617"/>
                      <a:pt x="32203" y="0"/>
                      <a:pt x="43827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2411446" cy="1521892"/>
              </a:xfrm>
              <a:prstGeom prst="rect">
                <a:avLst/>
              </a:prstGeom>
            </p:spPr>
            <p:txBody>
              <a:bodyPr lIns="49985" tIns="49985" rIns="49985" bIns="49985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687156"/>
              <a:ext cx="12281985" cy="5327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Users accurately and thoroughly describe symptoms. </a:t>
              </a:r>
            </a:p>
            <a:p>
              <a:pPr algn="l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Access to a diverse dataset for training on disease prediction and doctor recommendation.</a:t>
              </a:r>
            </a:p>
            <a:p>
              <a:pPr algn="l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consent for health information sharing aligns with privacy and ethical standards.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101728" y="273580"/>
              <a:ext cx="4078527" cy="827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Assumptions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02794" y="3649539"/>
            <a:ext cx="8379415" cy="4001675"/>
            <a:chOff x="0" y="0"/>
            <a:chExt cx="11172554" cy="5335567"/>
          </a:xfrm>
        </p:grpSpPr>
        <p:grpSp>
          <p:nvGrpSpPr>
            <p:cNvPr id="13" name="Group 13"/>
            <p:cNvGrpSpPr/>
            <p:nvPr/>
          </p:nvGrpSpPr>
          <p:grpSpPr>
            <a:xfrm>
              <a:off x="11323" y="0"/>
              <a:ext cx="11161231" cy="5335567"/>
              <a:chOff x="0" y="0"/>
              <a:chExt cx="2098852" cy="100334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98852" cy="1003345"/>
              </a:xfrm>
              <a:custGeom>
                <a:avLst/>
                <a:gdLst/>
                <a:ahLst/>
                <a:cxnLst/>
                <a:rect l="l" t="t" r="r" b="b"/>
                <a:pathLst>
                  <a:path w="2098852" h="1003345">
                    <a:moveTo>
                      <a:pt x="47168" y="0"/>
                    </a:moveTo>
                    <a:lnTo>
                      <a:pt x="2051684" y="0"/>
                    </a:lnTo>
                    <a:cubicBezTo>
                      <a:pt x="2064194" y="0"/>
                      <a:pt x="2076191" y="4969"/>
                      <a:pt x="2085037" y="13815"/>
                    </a:cubicBezTo>
                    <a:cubicBezTo>
                      <a:pt x="2093883" y="22661"/>
                      <a:pt x="2098852" y="34658"/>
                      <a:pt x="2098852" y="47168"/>
                    </a:cubicBezTo>
                    <a:lnTo>
                      <a:pt x="2098852" y="956177"/>
                    </a:lnTo>
                    <a:cubicBezTo>
                      <a:pt x="2098852" y="968687"/>
                      <a:pt x="2093883" y="980684"/>
                      <a:pt x="2085037" y="989530"/>
                    </a:cubicBezTo>
                    <a:cubicBezTo>
                      <a:pt x="2076191" y="998376"/>
                      <a:pt x="2064194" y="1003345"/>
                      <a:pt x="2051684" y="1003345"/>
                    </a:cubicBezTo>
                    <a:lnTo>
                      <a:pt x="47168" y="1003345"/>
                    </a:lnTo>
                    <a:cubicBezTo>
                      <a:pt x="34658" y="1003345"/>
                      <a:pt x="22661" y="998376"/>
                      <a:pt x="13815" y="989530"/>
                    </a:cubicBezTo>
                    <a:cubicBezTo>
                      <a:pt x="4969" y="980684"/>
                      <a:pt x="0" y="968687"/>
                      <a:pt x="0" y="956177"/>
                    </a:cubicBezTo>
                    <a:lnTo>
                      <a:pt x="0" y="47168"/>
                    </a:lnTo>
                    <a:cubicBezTo>
                      <a:pt x="0" y="34658"/>
                      <a:pt x="4969" y="22661"/>
                      <a:pt x="13815" y="13815"/>
                    </a:cubicBezTo>
                    <a:cubicBezTo>
                      <a:pt x="22661" y="4969"/>
                      <a:pt x="34658" y="0"/>
                      <a:pt x="47168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2098852" cy="1070020"/>
              </a:xfrm>
              <a:prstGeom prst="rect">
                <a:avLst/>
              </a:prstGeom>
            </p:spPr>
            <p:txBody>
              <a:bodyPr lIns="53362" tIns="53362" rIns="53362" bIns="53362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230183"/>
              <a:ext cx="11172554" cy="334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Limited Training Data for Rare Diseases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Interpretability of Layman Language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Real-Time Processing Limitations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Resource Intensiveness of Deep Learning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Legal and Ethical Considerations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00513" y="54408"/>
              <a:ext cx="3571528" cy="922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Constraints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111586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696001" y="1648833"/>
            <a:ext cx="7646067" cy="1034803"/>
            <a:chOff x="0" y="0"/>
            <a:chExt cx="10194756" cy="13797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549948" cy="1379738"/>
              <a:chOff x="0" y="0"/>
              <a:chExt cx="1038932" cy="15010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1038932" cy="273926"/>
              </a:xfrm>
              <a:prstGeom prst="rect">
                <a:avLst/>
              </a:prstGeom>
            </p:spPr>
            <p:txBody>
              <a:bodyPr lIns="55860" tIns="55860" rIns="55860" bIns="55860" rtlCol="0" anchor="ctr"/>
              <a:lstStyle/>
              <a:p>
                <a:pPr marL="0" lvl="0" indent="0" algn="ctr">
                  <a:lnSpc>
                    <a:spcPts val="96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7737780" y="-56904"/>
              <a:ext cx="2456976" cy="1202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  <a:spcBef>
                  <a:spcPct val="0"/>
                </a:spcBef>
              </a:pPr>
              <a:r>
                <a:rPr lang="en-US" sz="4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O-1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696001" y="3451666"/>
            <a:ext cx="7538733" cy="1034803"/>
            <a:chOff x="0" y="0"/>
            <a:chExt cx="10051644" cy="137973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549948" cy="1379738"/>
              <a:chOff x="0" y="0"/>
              <a:chExt cx="1038932" cy="15010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55860" tIns="55860" rIns="55860" bIns="55860" rtlCol="0" anchor="ctr"/>
              <a:lstStyle/>
              <a:p>
                <a:pPr marL="0" lvl="0" indent="0" algn="ctr">
                  <a:lnSpc>
                    <a:spcPts val="96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594668" y="-60697"/>
              <a:ext cx="2456976" cy="1202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7"/>
                </a:lnSpc>
                <a:spcBef>
                  <a:spcPct val="0"/>
                </a:spcBef>
              </a:pPr>
              <a:r>
                <a:rPr lang="en-US" sz="4998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O-2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5696001" y="5143500"/>
            <a:ext cx="7538733" cy="1034803"/>
            <a:chOff x="0" y="0"/>
            <a:chExt cx="10051644" cy="137973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49948" cy="1379738"/>
              <a:chOff x="0" y="0"/>
              <a:chExt cx="1038932" cy="15010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55860" tIns="55860" rIns="55860" bIns="55860" rtlCol="0" anchor="ctr"/>
              <a:lstStyle/>
              <a:p>
                <a:pPr marL="0" lvl="0" indent="0" algn="ctr">
                  <a:lnSpc>
                    <a:spcPts val="96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7594668" y="-56904"/>
              <a:ext cx="2456976" cy="1202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7"/>
                </a:lnSpc>
                <a:spcBef>
                  <a:spcPct val="0"/>
                </a:spcBef>
              </a:pPr>
              <a:r>
                <a:rPr lang="en-US" sz="4998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O-3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34098" y="3337366"/>
            <a:ext cx="16646521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symptom database from various sources, such as Mayo Clinic, standardized to meet model requirements.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098" y="1748722"/>
            <a:ext cx="1682154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based recurrent model for symptom summarization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6460" y="5029200"/>
            <a:ext cx="16511244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symptom-based doctor recommender considering proximity, specialisation &amp; availability.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111586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Deliverables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401" y="1895248"/>
            <a:ext cx="17680318" cy="2673741"/>
            <a:chOff x="0" y="0"/>
            <a:chExt cx="4656545" cy="704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56544" cy="704195"/>
            </a:xfrm>
            <a:custGeom>
              <a:avLst/>
              <a:gdLst/>
              <a:ahLst/>
              <a:cxnLst/>
              <a:rect l="l" t="t" r="r" b="b"/>
              <a:pathLst>
                <a:path w="4656544" h="704195">
                  <a:moveTo>
                    <a:pt x="22332" y="0"/>
                  </a:moveTo>
                  <a:lnTo>
                    <a:pt x="4634212" y="0"/>
                  </a:lnTo>
                  <a:cubicBezTo>
                    <a:pt x="4640135" y="0"/>
                    <a:pt x="4645816" y="2353"/>
                    <a:pt x="4650003" y="6541"/>
                  </a:cubicBezTo>
                  <a:cubicBezTo>
                    <a:pt x="4654191" y="10729"/>
                    <a:pt x="4656544" y="16409"/>
                    <a:pt x="4656544" y="22332"/>
                  </a:cubicBezTo>
                  <a:lnTo>
                    <a:pt x="4656544" y="681863"/>
                  </a:lnTo>
                  <a:cubicBezTo>
                    <a:pt x="4656544" y="694197"/>
                    <a:pt x="4646546" y="704195"/>
                    <a:pt x="4634212" y="704195"/>
                  </a:cubicBezTo>
                  <a:lnTo>
                    <a:pt x="22332" y="704195"/>
                  </a:lnTo>
                  <a:cubicBezTo>
                    <a:pt x="9998" y="704195"/>
                    <a:pt x="0" y="694197"/>
                    <a:pt x="0" y="681863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56545" cy="761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683" y="2073243"/>
            <a:ext cx="18017753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Database Infrastructure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74318" y="1098890"/>
            <a:ext cx="11739365" cy="14720207"/>
          </a:xfrm>
          <a:custGeom>
            <a:avLst/>
            <a:gdLst/>
            <a:ahLst/>
            <a:cxnLst/>
            <a:rect l="l" t="t" r="r" b="b"/>
            <a:pathLst>
              <a:path w="11739365" h="14720207">
                <a:moveTo>
                  <a:pt x="0" y="0"/>
                </a:moveTo>
                <a:lnTo>
                  <a:pt x="11739364" y="0"/>
                </a:lnTo>
                <a:lnTo>
                  <a:pt x="11739364" y="14720207"/>
                </a:lnTo>
                <a:lnTo>
                  <a:pt x="0" y="14720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Workflow Diagram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3902" y="0"/>
            <a:ext cx="11753427" cy="5521410"/>
          </a:xfrm>
          <a:custGeom>
            <a:avLst/>
            <a:gdLst/>
            <a:ahLst/>
            <a:cxnLst/>
            <a:rect l="l" t="t" r="r" b="b"/>
            <a:pathLst>
              <a:path w="11753427" h="5521410">
                <a:moveTo>
                  <a:pt x="0" y="0"/>
                </a:moveTo>
                <a:lnTo>
                  <a:pt x="11753428" y="0"/>
                </a:lnTo>
                <a:lnTo>
                  <a:pt x="11753428" y="5521410"/>
                </a:lnTo>
                <a:lnTo>
                  <a:pt x="0" y="552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921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Expected Outcomes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64648" y="2274584"/>
            <a:ext cx="17716497" cy="4726838"/>
            <a:chOff x="0" y="0"/>
            <a:chExt cx="3746199" cy="999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6199" cy="999502"/>
            </a:xfrm>
            <a:custGeom>
              <a:avLst/>
              <a:gdLst/>
              <a:ahLst/>
              <a:cxnLst/>
              <a:rect l="l" t="t" r="r" b="b"/>
              <a:pathLst>
                <a:path w="3746199" h="999502">
                  <a:moveTo>
                    <a:pt x="22286" y="0"/>
                  </a:moveTo>
                  <a:lnTo>
                    <a:pt x="3723913" y="0"/>
                  </a:lnTo>
                  <a:cubicBezTo>
                    <a:pt x="3729823" y="0"/>
                    <a:pt x="3735492" y="2348"/>
                    <a:pt x="3739672" y="6528"/>
                  </a:cubicBezTo>
                  <a:cubicBezTo>
                    <a:pt x="3743851" y="10707"/>
                    <a:pt x="3746199" y="16376"/>
                    <a:pt x="3746199" y="22286"/>
                  </a:cubicBezTo>
                  <a:lnTo>
                    <a:pt x="3746199" y="977216"/>
                  </a:lnTo>
                  <a:cubicBezTo>
                    <a:pt x="3746199" y="983126"/>
                    <a:pt x="3743851" y="988795"/>
                    <a:pt x="3739672" y="992975"/>
                  </a:cubicBezTo>
                  <a:cubicBezTo>
                    <a:pt x="3735492" y="997154"/>
                    <a:pt x="3729823" y="999502"/>
                    <a:pt x="3723913" y="999502"/>
                  </a:cubicBezTo>
                  <a:lnTo>
                    <a:pt x="22286" y="999502"/>
                  </a:lnTo>
                  <a:cubicBezTo>
                    <a:pt x="16376" y="999502"/>
                    <a:pt x="10707" y="997154"/>
                    <a:pt x="6528" y="992975"/>
                  </a:cubicBezTo>
                  <a:cubicBezTo>
                    <a:pt x="2348" y="988795"/>
                    <a:pt x="0" y="983126"/>
                    <a:pt x="0" y="977216"/>
                  </a:cubicBezTo>
                  <a:lnTo>
                    <a:pt x="0" y="22286"/>
                  </a:lnTo>
                  <a:cubicBezTo>
                    <a:pt x="0" y="16376"/>
                    <a:pt x="2348" y="10707"/>
                    <a:pt x="6528" y="6528"/>
                  </a:cubicBezTo>
                  <a:cubicBezTo>
                    <a:pt x="10707" y="2348"/>
                    <a:pt x="16376" y="0"/>
                    <a:pt x="22286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46199" cy="1056652"/>
            </a:xfrm>
            <a:prstGeom prst="rect">
              <a:avLst/>
            </a:prstGeom>
          </p:spPr>
          <p:txBody>
            <a:bodyPr lIns="63274" tIns="63274" rIns="63274" bIns="63274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1861599"/>
            <a:ext cx="17076137" cy="56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endParaRPr/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user-friendly interface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Doctor Recommendations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Patient-Doctor Communication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Streamlined Medication Management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Contributions to Medical Research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Healthcare Resource Utilization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401" y="2345418"/>
            <a:ext cx="17831275" cy="6804487"/>
            <a:chOff x="0" y="0"/>
            <a:chExt cx="4688949" cy="17893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8949" cy="1789322"/>
            </a:xfrm>
            <a:custGeom>
              <a:avLst/>
              <a:gdLst/>
              <a:ahLst/>
              <a:cxnLst/>
              <a:rect l="l" t="t" r="r" b="b"/>
              <a:pathLst>
                <a:path w="4688949" h="1789322">
                  <a:moveTo>
                    <a:pt x="22143" y="0"/>
                  </a:moveTo>
                  <a:lnTo>
                    <a:pt x="4666806" y="0"/>
                  </a:lnTo>
                  <a:cubicBezTo>
                    <a:pt x="4679035" y="0"/>
                    <a:pt x="4688949" y="9914"/>
                    <a:pt x="4688949" y="22143"/>
                  </a:cubicBezTo>
                  <a:lnTo>
                    <a:pt x="4688949" y="1767179"/>
                  </a:lnTo>
                  <a:cubicBezTo>
                    <a:pt x="4688949" y="1779408"/>
                    <a:pt x="4679035" y="1789322"/>
                    <a:pt x="4666806" y="1789322"/>
                  </a:cubicBezTo>
                  <a:lnTo>
                    <a:pt x="22143" y="1789322"/>
                  </a:lnTo>
                  <a:cubicBezTo>
                    <a:pt x="9914" y="1789322"/>
                    <a:pt x="0" y="1779408"/>
                    <a:pt x="0" y="1767179"/>
                  </a:cubicBezTo>
                  <a:lnTo>
                    <a:pt x="0" y="22143"/>
                  </a:lnTo>
                  <a:cubicBezTo>
                    <a:pt x="0" y="9914"/>
                    <a:pt x="9914" y="0"/>
                    <a:pt x="22143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88949" cy="1846472"/>
            </a:xfrm>
            <a:prstGeom prst="rect">
              <a:avLst/>
            </a:prstGeom>
          </p:spPr>
          <p:txBody>
            <a:bodyPr lIns="50880" tIns="50880" rIns="50880" bIns="5088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1104" y="2631048"/>
            <a:ext cx="7044974" cy="385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Development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JS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</a:p>
          <a:p>
            <a:pPr algn="l">
              <a:lnSpc>
                <a:spcPts val="4547"/>
              </a:lnSpc>
            </a:pPr>
            <a:endParaRPr lang="en-US" sz="400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547"/>
              </a:lnSpc>
              <a:spcBef>
                <a:spcPct val="0"/>
              </a:spcBef>
            </a:pPr>
            <a:endParaRPr lang="en-US" sz="400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9144" y="5512844"/>
            <a:ext cx="7176934" cy="336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Authentication:</a:t>
            </a:r>
          </a:p>
          <a:p>
            <a:pPr marL="864954" lvl="1" indent="-432477" algn="l">
              <a:lnSpc>
                <a:spcPts val="5208"/>
              </a:lnSpc>
              <a:spcBef>
                <a:spcPct val="0"/>
              </a:spcBef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OAuth or JWT-based authentication system for secure user login and authentication.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06911" y="2631048"/>
            <a:ext cx="8636360" cy="336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Development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Node.js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</a:t>
            </a:r>
          </a:p>
          <a:p>
            <a:pPr algn="l">
              <a:lnSpc>
                <a:spcPts val="5208"/>
              </a:lnSpc>
            </a:pPr>
            <a:endParaRPr lang="en-US" sz="400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208"/>
              </a:lnSpc>
              <a:spcBef>
                <a:spcPct val="0"/>
              </a:spcBef>
            </a:pPr>
            <a:endParaRPr lang="en-US" sz="400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06911" y="5169174"/>
            <a:ext cx="9458790" cy="138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Framework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2.0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6911" y="7150301"/>
            <a:ext cx="7044974" cy="270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Deployment:</a:t>
            </a:r>
          </a:p>
          <a:p>
            <a:pPr marL="864954" lvl="1" indent="-432477" algn="l">
              <a:lnSpc>
                <a:spcPts val="5208"/>
              </a:lnSpc>
              <a:buFont typeface="Arial"/>
              <a:buChar char="•"/>
            </a:pPr>
            <a:r>
              <a:rPr lang="en-US" sz="40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Firebase</a:t>
            </a:r>
          </a:p>
          <a:p>
            <a:pPr algn="l">
              <a:lnSpc>
                <a:spcPts val="5208"/>
              </a:lnSpc>
            </a:pPr>
            <a:endParaRPr lang="en-US" sz="400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208"/>
              </a:lnSpc>
              <a:spcBef>
                <a:spcPct val="0"/>
              </a:spcBef>
            </a:pPr>
            <a:endParaRPr lang="en-US" sz="400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145461"/>
            <a:ext cx="18073599" cy="133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Innovation and Originality of our Solution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2384080"/>
            <a:ext cx="17848607" cy="3234067"/>
            <a:chOff x="0" y="0"/>
            <a:chExt cx="23798143" cy="4312089"/>
          </a:xfrm>
        </p:grpSpPr>
        <p:grpSp>
          <p:nvGrpSpPr>
            <p:cNvPr id="7" name="Group 7"/>
            <p:cNvGrpSpPr/>
            <p:nvPr/>
          </p:nvGrpSpPr>
          <p:grpSpPr>
            <a:xfrm>
              <a:off x="505649" y="0"/>
              <a:ext cx="23292494" cy="3935389"/>
              <a:chOff x="0" y="0"/>
              <a:chExt cx="3932010" cy="6643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32010" cy="664334"/>
              </a:xfrm>
              <a:custGeom>
                <a:avLst/>
                <a:gdLst/>
                <a:ahLst/>
                <a:cxnLst/>
                <a:rect l="l" t="t" r="r" b="b"/>
                <a:pathLst>
                  <a:path w="3932010" h="664334">
                    <a:moveTo>
                      <a:pt x="22602" y="0"/>
                    </a:moveTo>
                    <a:lnTo>
                      <a:pt x="3909409" y="0"/>
                    </a:lnTo>
                    <a:cubicBezTo>
                      <a:pt x="3921891" y="0"/>
                      <a:pt x="3932010" y="10119"/>
                      <a:pt x="3932010" y="22602"/>
                    </a:cubicBezTo>
                    <a:lnTo>
                      <a:pt x="3932010" y="641732"/>
                    </a:lnTo>
                    <a:cubicBezTo>
                      <a:pt x="3932010" y="654215"/>
                      <a:pt x="3921891" y="664334"/>
                      <a:pt x="3909409" y="664334"/>
                    </a:cubicBezTo>
                    <a:lnTo>
                      <a:pt x="22602" y="664334"/>
                    </a:lnTo>
                    <a:cubicBezTo>
                      <a:pt x="10119" y="664334"/>
                      <a:pt x="0" y="654215"/>
                      <a:pt x="0" y="641732"/>
                    </a:cubicBezTo>
                    <a:lnTo>
                      <a:pt x="0" y="22602"/>
                    </a:lnTo>
                    <a:cubicBezTo>
                      <a:pt x="0" y="10119"/>
                      <a:pt x="10119" y="0"/>
                      <a:pt x="22602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3932010" cy="721484"/>
              </a:xfrm>
              <a:prstGeom prst="rect">
                <a:avLst/>
              </a:prstGeom>
            </p:spPr>
            <p:txBody>
              <a:bodyPr lIns="59443" tIns="59443" rIns="59443" bIns="59443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351594"/>
              <a:ext cx="22916277" cy="3960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l">
                <a:lnSpc>
                  <a:spcPts val="587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Natural Language Understanding</a:t>
              </a:r>
            </a:p>
            <a:p>
              <a:pPr marL="863599" lvl="1" indent="-431800" algn="l">
                <a:lnSpc>
                  <a:spcPts val="587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Database</a:t>
              </a:r>
            </a:p>
            <a:p>
              <a:pPr marL="863599" lvl="1" indent="-431800" algn="l">
                <a:lnSpc>
                  <a:spcPts val="587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Expanding Input Flexibility</a:t>
              </a:r>
            </a:p>
            <a:p>
              <a:pPr algn="l">
                <a:lnSpc>
                  <a:spcPts val="5879"/>
                </a:lnSpc>
              </a:pPr>
              <a:endPara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135936"/>
            <a:ext cx="18073599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 Summary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8049" y="2314937"/>
            <a:ext cx="17471892" cy="7317995"/>
            <a:chOff x="0" y="0"/>
            <a:chExt cx="3932578" cy="1647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32578" cy="1647136"/>
            </a:xfrm>
            <a:custGeom>
              <a:avLst/>
              <a:gdLst/>
              <a:ahLst/>
              <a:cxnLst/>
              <a:rect l="l" t="t" r="r" b="b"/>
              <a:pathLst>
                <a:path w="3932578" h="1647136">
                  <a:moveTo>
                    <a:pt x="22598" y="0"/>
                  </a:moveTo>
                  <a:lnTo>
                    <a:pt x="3909979" y="0"/>
                  </a:lnTo>
                  <a:cubicBezTo>
                    <a:pt x="3922460" y="0"/>
                    <a:pt x="3932578" y="10118"/>
                    <a:pt x="3932578" y="22598"/>
                  </a:cubicBezTo>
                  <a:lnTo>
                    <a:pt x="3932578" y="1624538"/>
                  </a:lnTo>
                  <a:cubicBezTo>
                    <a:pt x="3932578" y="1637018"/>
                    <a:pt x="3922460" y="1647136"/>
                    <a:pt x="3909979" y="1647136"/>
                  </a:cubicBezTo>
                  <a:lnTo>
                    <a:pt x="22598" y="1647136"/>
                  </a:lnTo>
                  <a:cubicBezTo>
                    <a:pt x="16605" y="1647136"/>
                    <a:pt x="10857" y="1644755"/>
                    <a:pt x="6619" y="1640517"/>
                  </a:cubicBezTo>
                  <a:cubicBezTo>
                    <a:pt x="2381" y="1636279"/>
                    <a:pt x="0" y="1630531"/>
                    <a:pt x="0" y="1624538"/>
                  </a:cubicBezTo>
                  <a:lnTo>
                    <a:pt x="0" y="22598"/>
                  </a:lnTo>
                  <a:cubicBezTo>
                    <a:pt x="0" y="16605"/>
                    <a:pt x="2381" y="10857"/>
                    <a:pt x="6619" y="6619"/>
                  </a:cubicBezTo>
                  <a:cubicBezTo>
                    <a:pt x="10857" y="2381"/>
                    <a:pt x="16605" y="0"/>
                    <a:pt x="22598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932578" cy="1704286"/>
            </a:xfrm>
            <a:prstGeom prst="rect">
              <a:avLst/>
            </a:prstGeom>
          </p:spPr>
          <p:txBody>
            <a:bodyPr lIns="59443" tIns="59443" rIns="59443" bIns="59443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4401" y="2512727"/>
            <a:ext cx="17665540" cy="735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871" lvl="1" indent="-353936" algn="l">
              <a:lnSpc>
                <a:spcPts val="4819"/>
              </a:lnSpc>
              <a:buFont typeface="Arial"/>
              <a:buChar char="•"/>
            </a:pPr>
            <a:r>
              <a:rPr lang="en-US" sz="327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Acquisition and Preparation: </a:t>
            </a:r>
          </a:p>
          <a:p>
            <a:pPr marL="1415743" lvl="2" indent="-471914" algn="l">
              <a:lnSpc>
                <a:spcPts val="4819"/>
              </a:lnSpc>
              <a:buFont typeface="Arial"/>
              <a:buChar char="⚬"/>
            </a:pPr>
            <a:r>
              <a:rPr lang="en-US" sz="32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assemble a large dataset comprising textual descriptions of symptoms. </a:t>
            </a:r>
          </a:p>
          <a:p>
            <a:pPr marL="1415743" lvl="2" indent="-471914" algn="l">
              <a:lnSpc>
                <a:spcPts val="4819"/>
              </a:lnSpc>
              <a:buFont typeface="Arial"/>
              <a:buChar char="⚬"/>
            </a:pPr>
            <a:r>
              <a:rPr lang="en-US" sz="32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data is meticulously cleaned and formatted to train our models effectively.</a:t>
            </a:r>
          </a:p>
          <a:p>
            <a:pPr algn="l">
              <a:lnSpc>
                <a:spcPts val="4819"/>
              </a:lnSpc>
            </a:pPr>
            <a:endParaRPr lang="en-US" sz="327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07871" lvl="1" indent="-353936" algn="l">
              <a:lnSpc>
                <a:spcPts val="4819"/>
              </a:lnSpc>
              <a:buFont typeface="Arial"/>
              <a:buChar char="•"/>
            </a:pPr>
            <a:r>
              <a:rPr lang="en-US" sz="327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Development and Integration: </a:t>
            </a:r>
          </a:p>
          <a:p>
            <a:pPr marL="1415743" lvl="2" indent="-471914" algn="l">
              <a:lnSpc>
                <a:spcPts val="4819"/>
              </a:lnSpc>
              <a:buFont typeface="Arial"/>
              <a:buChar char="⚬"/>
            </a:pPr>
            <a:r>
              <a:rPr lang="en-US" sz="32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BiLSTM layers to create a text summarization model.</a:t>
            </a:r>
          </a:p>
          <a:p>
            <a:pPr marL="1415743" lvl="2" indent="-471914" algn="l">
              <a:lnSpc>
                <a:spcPts val="4819"/>
              </a:lnSpc>
              <a:buFont typeface="Arial"/>
              <a:buChar char="⚬"/>
            </a:pPr>
            <a:r>
              <a:rPr lang="en-US" sz="32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allows for a more accurate and efficient analysis.</a:t>
            </a:r>
          </a:p>
          <a:p>
            <a:pPr algn="l">
              <a:lnSpc>
                <a:spcPts val="4819"/>
              </a:lnSpc>
            </a:pPr>
            <a:endParaRPr lang="en-US" sz="327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07871" lvl="1" indent="-353936" algn="l">
              <a:lnSpc>
                <a:spcPts val="4819"/>
              </a:lnSpc>
              <a:buFont typeface="Arial"/>
              <a:buChar char="•"/>
            </a:pPr>
            <a:r>
              <a:rPr lang="en-US" sz="32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lang="en-US" sz="327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tried and tested various models</a:t>
            </a:r>
            <a:r>
              <a:rPr lang="en-US" sz="32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like T5, GAN, GNN, and Autoencoder and, in the end, employed the BioBERT model and BiLSTM layers to establish a benchmark.</a:t>
            </a:r>
          </a:p>
          <a:p>
            <a:pPr algn="l">
              <a:lnSpc>
                <a:spcPts val="4819"/>
              </a:lnSpc>
            </a:pPr>
            <a:endParaRPr lang="en-US" sz="327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819"/>
              </a:lnSpc>
            </a:pPr>
            <a:endParaRPr lang="en-US" sz="327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91518" y="1940784"/>
            <a:ext cx="8729551" cy="7102727"/>
            <a:chOff x="0" y="0"/>
            <a:chExt cx="11639401" cy="9470302"/>
          </a:xfrm>
        </p:grpSpPr>
        <p:sp>
          <p:nvSpPr>
            <p:cNvPr id="6" name="Freeform 6"/>
            <p:cNvSpPr/>
            <p:nvPr/>
          </p:nvSpPr>
          <p:spPr>
            <a:xfrm>
              <a:off x="0" y="736467"/>
              <a:ext cx="11639401" cy="8733835"/>
            </a:xfrm>
            <a:custGeom>
              <a:avLst/>
              <a:gdLst/>
              <a:ahLst/>
              <a:cxnLst/>
              <a:rect l="l" t="t" r="r" b="b"/>
              <a:pathLst>
                <a:path w="11639401" h="8733835">
                  <a:moveTo>
                    <a:pt x="0" y="0"/>
                  </a:moveTo>
                  <a:lnTo>
                    <a:pt x="11639401" y="0"/>
                  </a:lnTo>
                  <a:lnTo>
                    <a:pt x="11639401" y="8733835"/>
                  </a:lnTo>
                  <a:lnTo>
                    <a:pt x="0" y="8733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8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592171" y="426414"/>
              <a:ext cx="697045" cy="697045"/>
            </a:xfrm>
            <a:custGeom>
              <a:avLst/>
              <a:gdLst/>
              <a:ahLst/>
              <a:cxnLst/>
              <a:rect l="l" t="t" r="r" b="b"/>
              <a:pathLst>
                <a:path w="697045" h="697045">
                  <a:moveTo>
                    <a:pt x="0" y="0"/>
                  </a:moveTo>
                  <a:lnTo>
                    <a:pt x="697044" y="0"/>
                  </a:lnTo>
                  <a:lnTo>
                    <a:pt x="697044" y="697045"/>
                  </a:lnTo>
                  <a:lnTo>
                    <a:pt x="0" y="69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687611" y="0"/>
              <a:ext cx="1978228" cy="1904045"/>
            </a:xfrm>
            <a:custGeom>
              <a:avLst/>
              <a:gdLst/>
              <a:ahLst/>
              <a:cxnLst/>
              <a:rect l="l" t="t" r="r" b="b"/>
              <a:pathLst>
                <a:path w="1978228" h="1904045">
                  <a:moveTo>
                    <a:pt x="0" y="0"/>
                  </a:moveTo>
                  <a:lnTo>
                    <a:pt x="1978229" y="0"/>
                  </a:lnTo>
                  <a:lnTo>
                    <a:pt x="1978229" y="1904045"/>
                  </a:lnTo>
                  <a:lnTo>
                    <a:pt x="0" y="1904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73BBE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401" y="-237773"/>
            <a:ext cx="1111586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3106495" y="1298882"/>
            <a:ext cx="13280881" cy="8988118"/>
            <a:chOff x="0" y="0"/>
            <a:chExt cx="17707841" cy="11984157"/>
          </a:xfrm>
        </p:grpSpPr>
        <p:grpSp>
          <p:nvGrpSpPr>
            <p:cNvPr id="14" name="Group 14"/>
            <p:cNvGrpSpPr/>
            <p:nvPr/>
          </p:nvGrpSpPr>
          <p:grpSpPr>
            <a:xfrm>
              <a:off x="315818" y="0"/>
              <a:ext cx="5031785" cy="726972"/>
              <a:chOff x="0" y="0"/>
              <a:chExt cx="1038932" cy="15010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738927" y="-43909"/>
              <a:ext cx="620229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470558" y="-24859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 Statement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315818" y="846950"/>
              <a:ext cx="5031785" cy="726972"/>
              <a:chOff x="0" y="0"/>
              <a:chExt cx="1038932" cy="15010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738927" y="803041"/>
              <a:ext cx="289447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434788" y="3422198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Assumptions &amp; Constraints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315818" y="1691651"/>
              <a:ext cx="5031785" cy="726972"/>
              <a:chOff x="0" y="0"/>
              <a:chExt cx="1038932" cy="1501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4738927" y="1647741"/>
              <a:ext cx="290459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470558" y="853969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 Cases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315818" y="2536351"/>
              <a:ext cx="5031785" cy="726972"/>
              <a:chOff x="0" y="0"/>
              <a:chExt cx="1038932" cy="15010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738927" y="2512819"/>
              <a:ext cx="338010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434788" y="1732797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Survey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315818" y="3381052"/>
              <a:ext cx="5031785" cy="726972"/>
              <a:chOff x="0" y="0"/>
              <a:chExt cx="1038932" cy="15010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4738927" y="3357519"/>
              <a:ext cx="291930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470558" y="2531869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Need Analysis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315818" y="4225752"/>
              <a:ext cx="5031785" cy="726972"/>
              <a:chOff x="0" y="0"/>
              <a:chExt cx="1038932" cy="15010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4738927" y="4202220"/>
              <a:ext cx="312533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6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470558" y="4221270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315818" y="5073171"/>
              <a:ext cx="5031785" cy="726972"/>
              <a:chOff x="0" y="0"/>
              <a:chExt cx="1038932" cy="15010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4738927" y="5049639"/>
              <a:ext cx="312533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7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470558" y="5068689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Deliverables</a:t>
              </a:r>
            </a:p>
          </p:txBody>
        </p:sp>
        <p:grpSp>
          <p:nvGrpSpPr>
            <p:cNvPr id="49" name="Group 49"/>
            <p:cNvGrpSpPr/>
            <p:nvPr/>
          </p:nvGrpSpPr>
          <p:grpSpPr>
            <a:xfrm>
              <a:off x="327371" y="5910923"/>
              <a:ext cx="5031785" cy="726972"/>
              <a:chOff x="0" y="0"/>
              <a:chExt cx="1038932" cy="150101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27371" y="6747759"/>
              <a:ext cx="5031785" cy="726972"/>
              <a:chOff x="0" y="0"/>
              <a:chExt cx="1038932" cy="150101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4751665" y="5878105"/>
              <a:ext cx="312533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8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4764404" y="6642614"/>
              <a:ext cx="312533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9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5470558" y="5897155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Workflow Diagram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5434788" y="6713615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Expected Outcomes</a:t>
              </a:r>
            </a:p>
          </p:txBody>
        </p:sp>
        <p:grpSp>
          <p:nvGrpSpPr>
            <p:cNvPr id="59" name="Group 59"/>
            <p:cNvGrpSpPr/>
            <p:nvPr/>
          </p:nvGrpSpPr>
          <p:grpSpPr>
            <a:xfrm>
              <a:off x="327371" y="7584594"/>
              <a:ext cx="5031785" cy="726972"/>
              <a:chOff x="0" y="0"/>
              <a:chExt cx="1038932" cy="15010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4738927" y="7552692"/>
              <a:ext cx="608677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10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5434788" y="7587813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Requirement/Tools</a:t>
              </a:r>
            </a:p>
          </p:txBody>
        </p:sp>
        <p:grpSp>
          <p:nvGrpSpPr>
            <p:cNvPr id="64" name="Group 64"/>
            <p:cNvGrpSpPr/>
            <p:nvPr/>
          </p:nvGrpSpPr>
          <p:grpSpPr>
            <a:xfrm>
              <a:off x="363140" y="8464286"/>
              <a:ext cx="5031785" cy="726972"/>
              <a:chOff x="0" y="0"/>
              <a:chExt cx="1038932" cy="150101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4774696" y="8432384"/>
              <a:ext cx="608677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11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5470558" y="8451434"/>
              <a:ext cx="1223728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Innovation and Originality of our Solution</a:t>
              </a:r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363140" y="9354886"/>
              <a:ext cx="5031785" cy="726972"/>
              <a:chOff x="0" y="0"/>
              <a:chExt cx="1038932" cy="150101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4774696" y="9322984"/>
              <a:ext cx="608677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12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5470558" y="9303365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Implementation Summary</a:t>
              </a:r>
            </a:p>
          </p:txBody>
        </p:sp>
        <p:grpSp>
          <p:nvGrpSpPr>
            <p:cNvPr id="74" name="Group 74"/>
            <p:cNvGrpSpPr/>
            <p:nvPr/>
          </p:nvGrpSpPr>
          <p:grpSpPr>
            <a:xfrm>
              <a:off x="363140" y="10261980"/>
              <a:ext cx="5031785" cy="726972"/>
              <a:chOff x="0" y="0"/>
              <a:chExt cx="1038932" cy="150101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7298" tIns="27298" rIns="27298" bIns="2729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4774696" y="10230078"/>
              <a:ext cx="608677" cy="7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  <a:spcBef>
                  <a:spcPct val="0"/>
                </a:spcBef>
              </a:pPr>
              <a:r>
                <a:rPr lang="en-US" sz="2896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13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5434788" y="10299717"/>
              <a:ext cx="6981613" cy="6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5"/>
                </a:lnSpc>
                <a:spcBef>
                  <a:spcPct val="0"/>
                </a:spcBef>
              </a:pPr>
              <a:r>
                <a:rPr lang="en-US" sz="292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 done so far</a:t>
              </a:r>
            </a:p>
          </p:txBody>
        </p:sp>
        <p:grpSp>
          <p:nvGrpSpPr>
            <p:cNvPr id="79" name="Group 79"/>
            <p:cNvGrpSpPr/>
            <p:nvPr/>
          </p:nvGrpSpPr>
          <p:grpSpPr>
            <a:xfrm>
              <a:off x="0" y="11207387"/>
              <a:ext cx="5376472" cy="776771"/>
              <a:chOff x="0" y="0"/>
              <a:chExt cx="1038932" cy="150101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038932" cy="150101"/>
              </a:xfrm>
              <a:custGeom>
                <a:avLst/>
                <a:gdLst/>
                <a:ahLst/>
                <a:cxnLst/>
                <a:rect l="l" t="t" r="r" b="b"/>
                <a:pathLst>
                  <a:path w="1038932" h="150101">
                    <a:moveTo>
                      <a:pt x="75050" y="0"/>
                    </a:moveTo>
                    <a:lnTo>
                      <a:pt x="963881" y="0"/>
                    </a:lnTo>
                    <a:cubicBezTo>
                      <a:pt x="1005331" y="0"/>
                      <a:pt x="1038932" y="33601"/>
                      <a:pt x="1038932" y="75050"/>
                    </a:cubicBezTo>
                    <a:lnTo>
                      <a:pt x="1038932" y="75050"/>
                    </a:lnTo>
                    <a:cubicBezTo>
                      <a:pt x="1038932" y="94955"/>
                      <a:pt x="1031025" y="114044"/>
                      <a:pt x="1016950" y="128119"/>
                    </a:cubicBezTo>
                    <a:cubicBezTo>
                      <a:pt x="1002875" y="142194"/>
                      <a:pt x="983786" y="150101"/>
                      <a:pt x="963881" y="150101"/>
                    </a:cubicBezTo>
                    <a:lnTo>
                      <a:pt x="75050" y="150101"/>
                    </a:lnTo>
                    <a:cubicBezTo>
                      <a:pt x="55146" y="150101"/>
                      <a:pt x="36056" y="142194"/>
                      <a:pt x="21982" y="128119"/>
                    </a:cubicBezTo>
                    <a:cubicBezTo>
                      <a:pt x="7907" y="114044"/>
                      <a:pt x="0" y="94955"/>
                      <a:pt x="0" y="75050"/>
                    </a:cubicBezTo>
                    <a:lnTo>
                      <a:pt x="0" y="75050"/>
                    </a:lnTo>
                    <a:cubicBezTo>
                      <a:pt x="0" y="55146"/>
                      <a:pt x="7907" y="36056"/>
                      <a:pt x="21982" y="21982"/>
                    </a:cubicBezTo>
                    <a:cubicBezTo>
                      <a:pt x="36056" y="7907"/>
                      <a:pt x="55146" y="0"/>
                      <a:pt x="75050" y="0"/>
                    </a:cubicBezTo>
                    <a:close/>
                  </a:path>
                </a:pathLst>
              </a:custGeom>
              <a:solidFill>
                <a:srgbClr val="73BBE4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257175"/>
                <a:ext cx="1038932" cy="407276"/>
              </a:xfrm>
              <a:prstGeom prst="rect">
                <a:avLst/>
              </a:prstGeom>
            </p:spPr>
            <p:txBody>
              <a:bodyPr lIns="29168" tIns="29168" rIns="29168" bIns="29168" rtlCol="0" anchor="ctr"/>
              <a:lstStyle/>
              <a:p>
                <a:pPr marL="0" lvl="0" indent="0" algn="ctr">
                  <a:lnSpc>
                    <a:spcPts val="96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2" name="TextBox 82"/>
            <p:cNvSpPr txBox="1"/>
            <p:nvPr/>
          </p:nvSpPr>
          <p:spPr>
            <a:xfrm>
              <a:off x="4713756" y="11171604"/>
              <a:ext cx="650372" cy="74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3"/>
                </a:lnSpc>
                <a:spcBef>
                  <a:spcPct val="0"/>
                </a:spcBef>
              </a:pPr>
              <a:r>
                <a:rPr lang="en-US" sz="3095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14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5470558" y="11194213"/>
              <a:ext cx="11840574" cy="717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6"/>
                </a:lnSpc>
                <a:spcBef>
                  <a:spcPct val="0"/>
                </a:spcBef>
              </a:pPr>
              <a:r>
                <a:rPr lang="en-US" sz="3128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488" y="2201908"/>
            <a:ext cx="18153023" cy="6295286"/>
          </a:xfrm>
          <a:custGeom>
            <a:avLst/>
            <a:gdLst/>
            <a:ahLst/>
            <a:cxnLst/>
            <a:rect l="l" t="t" r="r" b="b"/>
            <a:pathLst>
              <a:path w="18153023" h="6295286">
                <a:moveTo>
                  <a:pt x="0" y="0"/>
                </a:moveTo>
                <a:lnTo>
                  <a:pt x="18153024" y="0"/>
                </a:lnTo>
                <a:lnTo>
                  <a:pt x="18153024" y="6295287"/>
                </a:lnTo>
                <a:lnTo>
                  <a:pt x="0" y="62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" r="-137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34977" y="-217161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59433" y="8497195"/>
            <a:ext cx="5940260" cy="544891"/>
            <a:chOff x="0" y="0"/>
            <a:chExt cx="1564513" cy="1435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513" cy="143510"/>
            </a:xfrm>
            <a:custGeom>
              <a:avLst/>
              <a:gdLst/>
              <a:ahLst/>
              <a:cxnLst/>
              <a:rect l="l" t="t" r="r" b="b"/>
              <a:pathLst>
                <a:path w="1564513" h="143510">
                  <a:moveTo>
                    <a:pt x="66468" y="0"/>
                  </a:moveTo>
                  <a:lnTo>
                    <a:pt x="1498045" y="0"/>
                  </a:lnTo>
                  <a:cubicBezTo>
                    <a:pt x="1515673" y="0"/>
                    <a:pt x="1532580" y="7003"/>
                    <a:pt x="1545045" y="19468"/>
                  </a:cubicBezTo>
                  <a:cubicBezTo>
                    <a:pt x="1557510" y="31933"/>
                    <a:pt x="1564513" y="48840"/>
                    <a:pt x="1564513" y="66468"/>
                  </a:cubicBezTo>
                  <a:lnTo>
                    <a:pt x="1564513" y="77042"/>
                  </a:lnTo>
                  <a:cubicBezTo>
                    <a:pt x="1564513" y="94671"/>
                    <a:pt x="1557510" y="111577"/>
                    <a:pt x="1545045" y="124042"/>
                  </a:cubicBezTo>
                  <a:cubicBezTo>
                    <a:pt x="1532580" y="136507"/>
                    <a:pt x="1515673" y="143510"/>
                    <a:pt x="1498045" y="143510"/>
                  </a:cubicBezTo>
                  <a:lnTo>
                    <a:pt x="66468" y="143510"/>
                  </a:lnTo>
                  <a:cubicBezTo>
                    <a:pt x="48840" y="143510"/>
                    <a:pt x="31933" y="136507"/>
                    <a:pt x="19468" y="124042"/>
                  </a:cubicBezTo>
                  <a:cubicBezTo>
                    <a:pt x="7003" y="111577"/>
                    <a:pt x="0" y="94671"/>
                    <a:pt x="0" y="77042"/>
                  </a:cubicBezTo>
                  <a:lnTo>
                    <a:pt x="0" y="66468"/>
                  </a:lnTo>
                  <a:cubicBezTo>
                    <a:pt x="0" y="48840"/>
                    <a:pt x="7003" y="31933"/>
                    <a:pt x="19468" y="19468"/>
                  </a:cubicBezTo>
                  <a:cubicBezTo>
                    <a:pt x="31933" y="7003"/>
                    <a:pt x="48840" y="0"/>
                    <a:pt x="66468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64513" cy="200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67488" y="8588060"/>
            <a:ext cx="18288000" cy="4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Fig. 3: Diseases with Symptoms Database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977" y="-217161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60863" y="7147264"/>
            <a:ext cx="3965596" cy="622957"/>
            <a:chOff x="0" y="0"/>
            <a:chExt cx="1044437" cy="1640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4437" cy="164071"/>
            </a:xfrm>
            <a:custGeom>
              <a:avLst/>
              <a:gdLst/>
              <a:ahLst/>
              <a:cxnLst/>
              <a:rect l="l" t="t" r="r" b="b"/>
              <a:pathLst>
                <a:path w="1044437" h="164071">
                  <a:moveTo>
                    <a:pt x="82036" y="0"/>
                  </a:moveTo>
                  <a:lnTo>
                    <a:pt x="962401" y="0"/>
                  </a:lnTo>
                  <a:cubicBezTo>
                    <a:pt x="1007708" y="0"/>
                    <a:pt x="1044437" y="36729"/>
                    <a:pt x="1044437" y="82036"/>
                  </a:cubicBezTo>
                  <a:lnTo>
                    <a:pt x="1044437" y="82036"/>
                  </a:lnTo>
                  <a:cubicBezTo>
                    <a:pt x="1044437" y="103793"/>
                    <a:pt x="1035794" y="124659"/>
                    <a:pt x="1020409" y="140043"/>
                  </a:cubicBezTo>
                  <a:cubicBezTo>
                    <a:pt x="1005025" y="155428"/>
                    <a:pt x="984158" y="164071"/>
                    <a:pt x="962401" y="164071"/>
                  </a:cubicBezTo>
                  <a:lnTo>
                    <a:pt x="82036" y="164071"/>
                  </a:lnTo>
                  <a:cubicBezTo>
                    <a:pt x="36729" y="164071"/>
                    <a:pt x="0" y="127343"/>
                    <a:pt x="0" y="82036"/>
                  </a:cubicBezTo>
                  <a:lnTo>
                    <a:pt x="0" y="82036"/>
                  </a:lnTo>
                  <a:cubicBezTo>
                    <a:pt x="0" y="36729"/>
                    <a:pt x="36729" y="0"/>
                    <a:pt x="82036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44437" cy="22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488" y="7238130"/>
            <a:ext cx="18288000" cy="4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Fig. 4: Doctors Database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3631389"/>
            <a:ext cx="18288000" cy="3515875"/>
          </a:xfrm>
          <a:custGeom>
            <a:avLst/>
            <a:gdLst/>
            <a:ahLst/>
            <a:cxnLst/>
            <a:rect l="l" t="t" r="r" b="b"/>
            <a:pathLst>
              <a:path w="18288000" h="3515875">
                <a:moveTo>
                  <a:pt x="0" y="0"/>
                </a:moveTo>
                <a:lnTo>
                  <a:pt x="18288000" y="0"/>
                </a:lnTo>
                <a:lnTo>
                  <a:pt x="18288000" y="3515875"/>
                </a:lnTo>
                <a:lnTo>
                  <a:pt x="0" y="3515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8365" y="2703586"/>
            <a:ext cx="17794147" cy="4868572"/>
            <a:chOff x="0" y="0"/>
            <a:chExt cx="4007499" cy="10964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07499" cy="1096473"/>
            </a:xfrm>
            <a:custGeom>
              <a:avLst/>
              <a:gdLst/>
              <a:ahLst/>
              <a:cxnLst/>
              <a:rect l="l" t="t" r="r" b="b"/>
              <a:pathLst>
                <a:path w="4007499" h="1096473">
                  <a:moveTo>
                    <a:pt x="22189" y="0"/>
                  </a:moveTo>
                  <a:lnTo>
                    <a:pt x="3985309" y="0"/>
                  </a:lnTo>
                  <a:cubicBezTo>
                    <a:pt x="3991194" y="0"/>
                    <a:pt x="3996839" y="2338"/>
                    <a:pt x="4001000" y="6499"/>
                  </a:cubicBezTo>
                  <a:cubicBezTo>
                    <a:pt x="4005161" y="10660"/>
                    <a:pt x="4007499" y="16304"/>
                    <a:pt x="4007499" y="22189"/>
                  </a:cubicBezTo>
                  <a:lnTo>
                    <a:pt x="4007499" y="1074283"/>
                  </a:lnTo>
                  <a:cubicBezTo>
                    <a:pt x="4007499" y="1086538"/>
                    <a:pt x="3997565" y="1096473"/>
                    <a:pt x="3985309" y="1096473"/>
                  </a:cubicBezTo>
                  <a:lnTo>
                    <a:pt x="22189" y="1096473"/>
                  </a:lnTo>
                  <a:cubicBezTo>
                    <a:pt x="16304" y="1096473"/>
                    <a:pt x="10660" y="1094135"/>
                    <a:pt x="6499" y="1089974"/>
                  </a:cubicBezTo>
                  <a:cubicBezTo>
                    <a:pt x="2338" y="1085812"/>
                    <a:pt x="0" y="1080168"/>
                    <a:pt x="0" y="1074283"/>
                  </a:cubicBezTo>
                  <a:lnTo>
                    <a:pt x="0" y="22189"/>
                  </a:lnTo>
                  <a:cubicBezTo>
                    <a:pt x="0" y="9934"/>
                    <a:pt x="9934" y="0"/>
                    <a:pt x="22189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007499" cy="1153623"/>
            </a:xfrm>
            <a:prstGeom prst="rect">
              <a:avLst/>
            </a:prstGeom>
          </p:spPr>
          <p:txBody>
            <a:bodyPr lIns="59407" tIns="59407" rIns="59407" bIns="59407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881181"/>
            <a:ext cx="18012512" cy="450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8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Expanded our database to 350 diseases.</a:t>
            </a:r>
          </a:p>
          <a:p>
            <a:pPr marL="863599" lvl="1" indent="-431800" algn="l">
              <a:lnSpc>
                <a:spcPts val="58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our model entirely from scratch using BioBert and BiLSTM, ensuring it learns patterns specific to our dataset.</a:t>
            </a:r>
          </a:p>
          <a:p>
            <a:pPr marL="863599" lvl="1" indent="-431800" algn="l">
              <a:lnSpc>
                <a:spcPts val="58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Employed pre-trained models, such as BERT, T5, Generative adversarial network (GAN), Auto Encoder and Graph neural network (GNN), to establish a benchmark for comparison on the same dataset.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9623" y="2004595"/>
            <a:ext cx="7851057" cy="7607264"/>
          </a:xfrm>
          <a:custGeom>
            <a:avLst/>
            <a:gdLst/>
            <a:ahLst/>
            <a:cxnLst/>
            <a:rect l="l" t="t" r="r" b="b"/>
            <a:pathLst>
              <a:path w="7851057" h="7607264">
                <a:moveTo>
                  <a:pt x="0" y="0"/>
                </a:moveTo>
                <a:lnTo>
                  <a:pt x="7851056" y="0"/>
                </a:lnTo>
                <a:lnTo>
                  <a:pt x="7851056" y="7607265"/>
                </a:lnTo>
                <a:lnTo>
                  <a:pt x="0" y="760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663" r="-123467" b="-6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494695" y="1894736"/>
            <a:ext cx="9616723" cy="7717124"/>
          </a:xfrm>
          <a:custGeom>
            <a:avLst/>
            <a:gdLst/>
            <a:ahLst/>
            <a:cxnLst/>
            <a:rect l="l" t="t" r="r" b="b"/>
            <a:pathLst>
              <a:path w="9616723" h="7717124">
                <a:moveTo>
                  <a:pt x="0" y="0"/>
                </a:moveTo>
                <a:lnTo>
                  <a:pt x="9616723" y="0"/>
                </a:lnTo>
                <a:lnTo>
                  <a:pt x="9616723" y="7717124"/>
                </a:lnTo>
                <a:lnTo>
                  <a:pt x="0" y="771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84746" y="1003101"/>
            <a:ext cx="18372746" cy="79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LSTM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84804" y="9611860"/>
            <a:ext cx="5460693" cy="544891"/>
            <a:chOff x="0" y="0"/>
            <a:chExt cx="7280924" cy="72652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660734" cy="726521"/>
              <a:chOff x="0" y="0"/>
              <a:chExt cx="1315701" cy="1435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15701" cy="143510"/>
              </a:xfrm>
              <a:custGeom>
                <a:avLst/>
                <a:gdLst/>
                <a:ahLst/>
                <a:cxnLst/>
                <a:rect l="l" t="t" r="r" b="b"/>
                <a:pathLst>
                  <a:path w="1315701" h="143510">
                    <a:moveTo>
                      <a:pt x="71755" y="0"/>
                    </a:moveTo>
                    <a:lnTo>
                      <a:pt x="1243945" y="0"/>
                    </a:lnTo>
                    <a:cubicBezTo>
                      <a:pt x="1283575" y="0"/>
                      <a:pt x="1315701" y="32126"/>
                      <a:pt x="1315701" y="71755"/>
                    </a:cubicBezTo>
                    <a:lnTo>
                      <a:pt x="1315701" y="71755"/>
                    </a:lnTo>
                    <a:cubicBezTo>
                      <a:pt x="1315701" y="111384"/>
                      <a:pt x="1283575" y="143510"/>
                      <a:pt x="1243945" y="143510"/>
                    </a:cubicBezTo>
                    <a:lnTo>
                      <a:pt x="71755" y="143510"/>
                    </a:lnTo>
                    <a:cubicBezTo>
                      <a:pt x="32126" y="143510"/>
                      <a:pt x="0" y="111384"/>
                      <a:pt x="0" y="71755"/>
                    </a:cubicBezTo>
                    <a:lnTo>
                      <a:pt x="0" y="71755"/>
                    </a:lnTo>
                    <a:cubicBezTo>
                      <a:pt x="0" y="32126"/>
                      <a:pt x="32126" y="0"/>
                      <a:pt x="71755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315701" cy="2006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0845" y="50800"/>
              <a:ext cx="6970079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5: Model Summary of LSTM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66225" y="9611860"/>
            <a:ext cx="6498254" cy="544891"/>
            <a:chOff x="0" y="0"/>
            <a:chExt cx="8664338" cy="72652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664338" cy="726521"/>
              <a:chOff x="0" y="0"/>
              <a:chExt cx="1711474" cy="1435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1474" cy="143510"/>
              </a:xfrm>
              <a:custGeom>
                <a:avLst/>
                <a:gdLst/>
                <a:ahLst/>
                <a:cxnLst/>
                <a:rect l="l" t="t" r="r" b="b"/>
                <a:pathLst>
                  <a:path w="1711474" h="143510">
                    <a:moveTo>
                      <a:pt x="60761" y="0"/>
                    </a:moveTo>
                    <a:lnTo>
                      <a:pt x="1650714" y="0"/>
                    </a:lnTo>
                    <a:cubicBezTo>
                      <a:pt x="1684271" y="0"/>
                      <a:pt x="1711474" y="27203"/>
                      <a:pt x="1711474" y="60761"/>
                    </a:cubicBezTo>
                    <a:lnTo>
                      <a:pt x="1711474" y="82750"/>
                    </a:lnTo>
                    <a:cubicBezTo>
                      <a:pt x="1711474" y="116307"/>
                      <a:pt x="1684271" y="143510"/>
                      <a:pt x="1650714" y="143510"/>
                    </a:cubicBezTo>
                    <a:lnTo>
                      <a:pt x="60761" y="143510"/>
                    </a:lnTo>
                    <a:cubicBezTo>
                      <a:pt x="27203" y="143510"/>
                      <a:pt x="0" y="116307"/>
                      <a:pt x="0" y="82750"/>
                    </a:cubicBezTo>
                    <a:lnTo>
                      <a:pt x="0" y="60761"/>
                    </a:lnTo>
                    <a:cubicBezTo>
                      <a:pt x="0" y="27203"/>
                      <a:pt x="27203" y="0"/>
                      <a:pt x="60761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711474" cy="2006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898723" y="35177"/>
              <a:ext cx="676975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6: Accuracy of the LSTM Model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4401" y="2363138"/>
            <a:ext cx="7834677" cy="5761197"/>
          </a:xfrm>
          <a:custGeom>
            <a:avLst/>
            <a:gdLst/>
            <a:ahLst/>
            <a:cxnLst/>
            <a:rect l="l" t="t" r="r" b="b"/>
            <a:pathLst>
              <a:path w="7834677" h="5761197">
                <a:moveTo>
                  <a:pt x="0" y="0"/>
                </a:moveTo>
                <a:lnTo>
                  <a:pt x="7834677" y="0"/>
                </a:lnTo>
                <a:lnTo>
                  <a:pt x="7834677" y="5761198"/>
                </a:lnTo>
                <a:lnTo>
                  <a:pt x="0" y="5761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446" r="-76740" b="-45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315674" y="2215263"/>
            <a:ext cx="9598771" cy="6056948"/>
          </a:xfrm>
          <a:custGeom>
            <a:avLst/>
            <a:gdLst/>
            <a:ahLst/>
            <a:cxnLst/>
            <a:rect l="l" t="t" r="r" b="b"/>
            <a:pathLst>
              <a:path w="9598771" h="6056948">
                <a:moveTo>
                  <a:pt x="0" y="0"/>
                </a:moveTo>
                <a:lnTo>
                  <a:pt x="9598770" y="0"/>
                </a:lnTo>
                <a:lnTo>
                  <a:pt x="9598770" y="6056948"/>
                </a:lnTo>
                <a:lnTo>
                  <a:pt x="0" y="605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6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5074" y="1151393"/>
            <a:ext cx="1828800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BERT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61358" y="8453186"/>
            <a:ext cx="5915135" cy="564819"/>
            <a:chOff x="0" y="0"/>
            <a:chExt cx="7886847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195998" cy="753092"/>
              <a:chOff x="0" y="0"/>
              <a:chExt cx="1421432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21432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421432" h="148759">
                    <a:moveTo>
                      <a:pt x="73159" y="0"/>
                    </a:moveTo>
                    <a:lnTo>
                      <a:pt x="1348273" y="0"/>
                    </a:lnTo>
                    <a:cubicBezTo>
                      <a:pt x="1388677" y="0"/>
                      <a:pt x="1421432" y="32754"/>
                      <a:pt x="1421432" y="73159"/>
                    </a:cubicBezTo>
                    <a:lnTo>
                      <a:pt x="1421432" y="75600"/>
                    </a:lnTo>
                    <a:cubicBezTo>
                      <a:pt x="1421432" y="116005"/>
                      <a:pt x="1388677" y="148759"/>
                      <a:pt x="1348273" y="148759"/>
                    </a:cubicBezTo>
                    <a:lnTo>
                      <a:pt x="73159" y="148759"/>
                    </a:lnTo>
                    <a:cubicBezTo>
                      <a:pt x="32754" y="148759"/>
                      <a:pt x="0" y="116005"/>
                      <a:pt x="0" y="75600"/>
                    </a:cubicBezTo>
                    <a:lnTo>
                      <a:pt x="0" y="73159"/>
                    </a:lnTo>
                    <a:cubicBezTo>
                      <a:pt x="0" y="32754"/>
                      <a:pt x="32754" y="0"/>
                      <a:pt x="7315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421432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96413" y="61748"/>
              <a:ext cx="7490435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7: Accuracy of the BERT Model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60585" y="2591315"/>
            <a:ext cx="9051437" cy="5919804"/>
          </a:xfrm>
          <a:custGeom>
            <a:avLst/>
            <a:gdLst/>
            <a:ahLst/>
            <a:cxnLst/>
            <a:rect l="l" t="t" r="r" b="b"/>
            <a:pathLst>
              <a:path w="9051437" h="5919804">
                <a:moveTo>
                  <a:pt x="0" y="0"/>
                </a:moveTo>
                <a:lnTo>
                  <a:pt x="9051437" y="0"/>
                </a:lnTo>
                <a:lnTo>
                  <a:pt x="9051437" y="5919805"/>
                </a:lnTo>
                <a:lnTo>
                  <a:pt x="0" y="591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4" r="-3638" b="-211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14401" y="2974513"/>
            <a:ext cx="8544504" cy="5153409"/>
          </a:xfrm>
          <a:custGeom>
            <a:avLst/>
            <a:gdLst/>
            <a:ahLst/>
            <a:cxnLst/>
            <a:rect l="l" t="t" r="r" b="b"/>
            <a:pathLst>
              <a:path w="8544504" h="5153409">
                <a:moveTo>
                  <a:pt x="0" y="0"/>
                </a:moveTo>
                <a:lnTo>
                  <a:pt x="8544503" y="0"/>
                </a:lnTo>
                <a:lnTo>
                  <a:pt x="8544503" y="5153409"/>
                </a:lnTo>
                <a:lnTo>
                  <a:pt x="0" y="515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9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87156"/>
            <a:ext cx="1828800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T5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03018" y="8693481"/>
            <a:ext cx="5443820" cy="564819"/>
            <a:chOff x="0" y="0"/>
            <a:chExt cx="7258426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622623" cy="753092"/>
              <a:chOff x="0" y="0"/>
              <a:chExt cx="1308172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08172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308172" h="148759">
                    <a:moveTo>
                      <a:pt x="74379" y="0"/>
                    </a:moveTo>
                    <a:lnTo>
                      <a:pt x="1233793" y="0"/>
                    </a:lnTo>
                    <a:cubicBezTo>
                      <a:pt x="1253520" y="0"/>
                      <a:pt x="1272438" y="7836"/>
                      <a:pt x="1286387" y="21785"/>
                    </a:cubicBezTo>
                    <a:cubicBezTo>
                      <a:pt x="1300336" y="35734"/>
                      <a:pt x="1308172" y="54653"/>
                      <a:pt x="1308172" y="74379"/>
                    </a:cubicBezTo>
                    <a:lnTo>
                      <a:pt x="1308172" y="74379"/>
                    </a:lnTo>
                    <a:cubicBezTo>
                      <a:pt x="1308172" y="115458"/>
                      <a:pt x="1274872" y="148759"/>
                      <a:pt x="1233793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308172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64827" y="61748"/>
              <a:ext cx="6893599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8: Accuracy of the T5 Model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19487" y="1215053"/>
            <a:ext cx="11449027" cy="7856895"/>
          </a:xfrm>
          <a:custGeom>
            <a:avLst/>
            <a:gdLst/>
            <a:ahLst/>
            <a:cxnLst/>
            <a:rect l="l" t="t" r="r" b="b"/>
            <a:pathLst>
              <a:path w="11449027" h="7856895">
                <a:moveTo>
                  <a:pt x="0" y="0"/>
                </a:moveTo>
                <a:lnTo>
                  <a:pt x="11449026" y="0"/>
                </a:lnTo>
                <a:lnTo>
                  <a:pt x="11449026" y="7856894"/>
                </a:lnTo>
                <a:lnTo>
                  <a:pt x="0" y="785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37281" y="9186247"/>
            <a:ext cx="6413437" cy="564819"/>
            <a:chOff x="0" y="0"/>
            <a:chExt cx="8551250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802202" cy="753092"/>
              <a:chOff x="0" y="0"/>
              <a:chExt cx="1541176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41176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541176" h="148759">
                    <a:moveTo>
                      <a:pt x="67475" y="0"/>
                    </a:moveTo>
                    <a:lnTo>
                      <a:pt x="1473701" y="0"/>
                    </a:lnTo>
                    <a:cubicBezTo>
                      <a:pt x="1510966" y="0"/>
                      <a:pt x="1541176" y="30209"/>
                      <a:pt x="1541176" y="67475"/>
                    </a:cubicBezTo>
                    <a:lnTo>
                      <a:pt x="1541176" y="81284"/>
                    </a:lnTo>
                    <a:cubicBezTo>
                      <a:pt x="1541176" y="118549"/>
                      <a:pt x="1510966" y="148759"/>
                      <a:pt x="1473701" y="148759"/>
                    </a:cubicBezTo>
                    <a:lnTo>
                      <a:pt x="67475" y="148759"/>
                    </a:lnTo>
                    <a:cubicBezTo>
                      <a:pt x="30209" y="148759"/>
                      <a:pt x="0" y="118549"/>
                      <a:pt x="0" y="81284"/>
                    </a:cubicBezTo>
                    <a:lnTo>
                      <a:pt x="0" y="67475"/>
                    </a:lnTo>
                    <a:cubicBezTo>
                      <a:pt x="0" y="30209"/>
                      <a:pt x="30209" y="0"/>
                      <a:pt x="67475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541176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29807" y="61748"/>
              <a:ext cx="8121443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9: Model Summary of the T5 Model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70053" y="2398808"/>
            <a:ext cx="8134492" cy="6461112"/>
          </a:xfrm>
          <a:custGeom>
            <a:avLst/>
            <a:gdLst/>
            <a:ahLst/>
            <a:cxnLst/>
            <a:rect l="l" t="t" r="r" b="b"/>
            <a:pathLst>
              <a:path w="8134492" h="6461112">
                <a:moveTo>
                  <a:pt x="0" y="0"/>
                </a:moveTo>
                <a:lnTo>
                  <a:pt x="8134492" y="0"/>
                </a:lnTo>
                <a:lnTo>
                  <a:pt x="8134492" y="6461112"/>
                </a:lnTo>
                <a:lnTo>
                  <a:pt x="0" y="646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3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25899" y="3155869"/>
            <a:ext cx="8465322" cy="5273663"/>
          </a:xfrm>
          <a:custGeom>
            <a:avLst/>
            <a:gdLst/>
            <a:ahLst/>
            <a:cxnLst/>
            <a:rect l="l" t="t" r="r" b="b"/>
            <a:pathLst>
              <a:path w="8465322" h="5273663">
                <a:moveTo>
                  <a:pt x="0" y="0"/>
                </a:moveTo>
                <a:lnTo>
                  <a:pt x="8465322" y="0"/>
                </a:lnTo>
                <a:lnTo>
                  <a:pt x="8465322" y="5273663"/>
                </a:lnTo>
                <a:lnTo>
                  <a:pt x="0" y="5273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681" r="-34675" b="-3290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779" y="1491065"/>
            <a:ext cx="18288000" cy="73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4005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 Encoder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711037" y="8975891"/>
            <a:ext cx="7237612" cy="564819"/>
            <a:chOff x="0" y="0"/>
            <a:chExt cx="9650150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804843" cy="753092"/>
              <a:chOff x="0" y="0"/>
              <a:chExt cx="1739228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39228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739228" h="148759">
                    <a:moveTo>
                      <a:pt x="59791" y="0"/>
                    </a:moveTo>
                    <a:lnTo>
                      <a:pt x="1679437" y="0"/>
                    </a:lnTo>
                    <a:cubicBezTo>
                      <a:pt x="1695295" y="0"/>
                      <a:pt x="1710503" y="6299"/>
                      <a:pt x="1721716" y="17512"/>
                    </a:cubicBezTo>
                    <a:cubicBezTo>
                      <a:pt x="1732929" y="28725"/>
                      <a:pt x="1739228" y="43933"/>
                      <a:pt x="1739228" y="59791"/>
                    </a:cubicBezTo>
                    <a:lnTo>
                      <a:pt x="1739228" y="88968"/>
                    </a:lnTo>
                    <a:cubicBezTo>
                      <a:pt x="1739228" y="104825"/>
                      <a:pt x="1732929" y="120034"/>
                      <a:pt x="1721716" y="131246"/>
                    </a:cubicBezTo>
                    <a:cubicBezTo>
                      <a:pt x="1710503" y="142459"/>
                      <a:pt x="1695295" y="148759"/>
                      <a:pt x="1679437" y="148759"/>
                    </a:cubicBezTo>
                    <a:lnTo>
                      <a:pt x="59791" y="148759"/>
                    </a:lnTo>
                    <a:cubicBezTo>
                      <a:pt x="43933" y="148759"/>
                      <a:pt x="28725" y="142459"/>
                      <a:pt x="17512" y="131246"/>
                    </a:cubicBezTo>
                    <a:cubicBezTo>
                      <a:pt x="6299" y="120034"/>
                      <a:pt x="0" y="104825"/>
                      <a:pt x="0" y="88968"/>
                    </a:cubicBezTo>
                    <a:lnTo>
                      <a:pt x="0" y="59791"/>
                    </a:lnTo>
                    <a:cubicBezTo>
                      <a:pt x="0" y="43933"/>
                      <a:pt x="6299" y="28725"/>
                      <a:pt x="17512" y="17512"/>
                    </a:cubicBezTo>
                    <a:cubicBezTo>
                      <a:pt x="28725" y="6299"/>
                      <a:pt x="43933" y="0"/>
                      <a:pt x="59791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739228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85041" y="61748"/>
              <a:ext cx="9165109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10: Accuracy of the Auto Encoder Model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76959" y="1412747"/>
            <a:ext cx="11934082" cy="7461505"/>
          </a:xfrm>
          <a:custGeom>
            <a:avLst/>
            <a:gdLst/>
            <a:ahLst/>
            <a:cxnLst/>
            <a:rect l="l" t="t" r="r" b="b"/>
            <a:pathLst>
              <a:path w="11934082" h="7461505">
                <a:moveTo>
                  <a:pt x="0" y="0"/>
                </a:moveTo>
                <a:lnTo>
                  <a:pt x="11934082" y="0"/>
                </a:lnTo>
                <a:lnTo>
                  <a:pt x="11934082" y="7461506"/>
                </a:lnTo>
                <a:lnTo>
                  <a:pt x="0" y="7461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68138" y="8874253"/>
            <a:ext cx="8471077" cy="564819"/>
            <a:chOff x="0" y="0"/>
            <a:chExt cx="11294769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05402" cy="753092"/>
              <a:chOff x="0" y="0"/>
              <a:chExt cx="2035635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35635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2035635" h="148759">
                    <a:moveTo>
                      <a:pt x="51085" y="0"/>
                    </a:moveTo>
                    <a:lnTo>
                      <a:pt x="1984550" y="0"/>
                    </a:lnTo>
                    <a:cubicBezTo>
                      <a:pt x="1998099" y="0"/>
                      <a:pt x="2011092" y="5382"/>
                      <a:pt x="2020672" y="14962"/>
                    </a:cubicBezTo>
                    <a:cubicBezTo>
                      <a:pt x="2030253" y="24543"/>
                      <a:pt x="2035635" y="37536"/>
                      <a:pt x="2035635" y="51085"/>
                    </a:cubicBezTo>
                    <a:lnTo>
                      <a:pt x="2035635" y="97674"/>
                    </a:lnTo>
                    <a:cubicBezTo>
                      <a:pt x="2035635" y="125887"/>
                      <a:pt x="2012763" y="148759"/>
                      <a:pt x="1984550" y="148759"/>
                    </a:cubicBezTo>
                    <a:lnTo>
                      <a:pt x="51085" y="148759"/>
                    </a:lnTo>
                    <a:cubicBezTo>
                      <a:pt x="37536" y="148759"/>
                      <a:pt x="24543" y="143377"/>
                      <a:pt x="14962" y="133796"/>
                    </a:cubicBezTo>
                    <a:cubicBezTo>
                      <a:pt x="5382" y="124216"/>
                      <a:pt x="0" y="111223"/>
                      <a:pt x="0" y="97674"/>
                    </a:cubicBezTo>
                    <a:lnTo>
                      <a:pt x="0" y="51085"/>
                    </a:lnTo>
                    <a:cubicBezTo>
                      <a:pt x="0" y="37536"/>
                      <a:pt x="5382" y="24543"/>
                      <a:pt x="14962" y="14962"/>
                    </a:cubicBezTo>
                    <a:cubicBezTo>
                      <a:pt x="24543" y="5382"/>
                      <a:pt x="37536" y="0"/>
                      <a:pt x="51085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035635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67703" y="61748"/>
              <a:ext cx="1072706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11: Model Summary of the Auto Encoder Model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055318"/>
            <a:ext cx="18288000" cy="6995160"/>
          </a:xfrm>
          <a:custGeom>
            <a:avLst/>
            <a:gdLst/>
            <a:ahLst/>
            <a:cxnLst/>
            <a:rect l="l" t="t" r="r" b="b"/>
            <a:pathLst>
              <a:path w="18288000" h="6995160">
                <a:moveTo>
                  <a:pt x="0" y="0"/>
                </a:moveTo>
                <a:lnTo>
                  <a:pt x="18288000" y="0"/>
                </a:lnTo>
                <a:lnTo>
                  <a:pt x="18288000" y="6995160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254020"/>
            <a:ext cx="18288000" cy="80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7"/>
              </a:lnSpc>
              <a:spcBef>
                <a:spcPct val="0"/>
              </a:spcBef>
            </a:pPr>
            <a:r>
              <a:rPr lang="en-US" sz="4405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LSTM Model with updated dataset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781193" y="9050478"/>
            <a:ext cx="8860592" cy="564819"/>
            <a:chOff x="0" y="0"/>
            <a:chExt cx="11814122" cy="75309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779262" cy="753092"/>
              <a:chOff x="0" y="0"/>
              <a:chExt cx="2129237" cy="14875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29237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2129237" h="148759">
                    <a:moveTo>
                      <a:pt x="48839" y="0"/>
                    </a:moveTo>
                    <a:lnTo>
                      <a:pt x="2080398" y="0"/>
                    </a:lnTo>
                    <a:cubicBezTo>
                      <a:pt x="2107371" y="0"/>
                      <a:pt x="2129237" y="21866"/>
                      <a:pt x="2129237" y="48839"/>
                    </a:cubicBezTo>
                    <a:lnTo>
                      <a:pt x="2129237" y="99920"/>
                    </a:lnTo>
                    <a:cubicBezTo>
                      <a:pt x="2129237" y="126893"/>
                      <a:pt x="2107371" y="148759"/>
                      <a:pt x="2080398" y="148759"/>
                    </a:cubicBezTo>
                    <a:lnTo>
                      <a:pt x="48839" y="148759"/>
                    </a:lnTo>
                    <a:cubicBezTo>
                      <a:pt x="35886" y="148759"/>
                      <a:pt x="23464" y="143613"/>
                      <a:pt x="14305" y="134454"/>
                    </a:cubicBezTo>
                    <a:cubicBezTo>
                      <a:pt x="5146" y="125295"/>
                      <a:pt x="0" y="112873"/>
                      <a:pt x="0" y="99920"/>
                    </a:cubicBezTo>
                    <a:lnTo>
                      <a:pt x="0" y="48839"/>
                    </a:lnTo>
                    <a:cubicBezTo>
                      <a:pt x="0" y="21866"/>
                      <a:pt x="21866" y="0"/>
                      <a:pt x="4883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2129237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93807" y="61748"/>
              <a:ext cx="11220315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12: Accuracy of the LSTM Model (updated dataset)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52142" cy="356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8888" y="3783961"/>
            <a:ext cx="9463201" cy="2173211"/>
            <a:chOff x="0" y="0"/>
            <a:chExt cx="1920721" cy="4410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0721" cy="441091"/>
            </a:xfrm>
            <a:custGeom>
              <a:avLst/>
              <a:gdLst/>
              <a:ahLst/>
              <a:cxnLst/>
              <a:rect l="l" t="t" r="r" b="b"/>
              <a:pathLst>
                <a:path w="1920721" h="441091">
                  <a:moveTo>
                    <a:pt x="41724" y="0"/>
                  </a:moveTo>
                  <a:lnTo>
                    <a:pt x="1878998" y="0"/>
                  </a:lnTo>
                  <a:cubicBezTo>
                    <a:pt x="1902041" y="0"/>
                    <a:pt x="1920721" y="18680"/>
                    <a:pt x="1920721" y="41724"/>
                  </a:cubicBezTo>
                  <a:lnTo>
                    <a:pt x="1920721" y="399367"/>
                  </a:lnTo>
                  <a:cubicBezTo>
                    <a:pt x="1920721" y="410433"/>
                    <a:pt x="1916325" y="421046"/>
                    <a:pt x="1908500" y="428870"/>
                  </a:cubicBezTo>
                  <a:cubicBezTo>
                    <a:pt x="1900676" y="436695"/>
                    <a:pt x="1890063" y="441091"/>
                    <a:pt x="1878998" y="441091"/>
                  </a:cubicBezTo>
                  <a:lnTo>
                    <a:pt x="41724" y="441091"/>
                  </a:lnTo>
                  <a:cubicBezTo>
                    <a:pt x="18680" y="441091"/>
                    <a:pt x="0" y="422411"/>
                    <a:pt x="0" y="399367"/>
                  </a:cubicBezTo>
                  <a:lnTo>
                    <a:pt x="0" y="41724"/>
                  </a:lnTo>
                  <a:cubicBezTo>
                    <a:pt x="0" y="30658"/>
                    <a:pt x="4396" y="20045"/>
                    <a:pt x="12221" y="12221"/>
                  </a:cubicBezTo>
                  <a:cubicBezTo>
                    <a:pt x="20045" y="4396"/>
                    <a:pt x="30658" y="0"/>
                    <a:pt x="41724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20721" cy="507766"/>
            </a:xfrm>
            <a:prstGeom prst="rect">
              <a:avLst/>
            </a:prstGeom>
          </p:spPr>
          <p:txBody>
            <a:bodyPr lIns="65919" tIns="65919" rIns="65919" bIns="65919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17607" y="2092782"/>
            <a:ext cx="7436147" cy="6770235"/>
          </a:xfrm>
          <a:custGeom>
            <a:avLst/>
            <a:gdLst/>
            <a:ahLst/>
            <a:cxnLst/>
            <a:rect l="l" t="t" r="r" b="b"/>
            <a:pathLst>
              <a:path w="7436147" h="6770235">
                <a:moveTo>
                  <a:pt x="0" y="0"/>
                </a:moveTo>
                <a:lnTo>
                  <a:pt x="7436147" y="0"/>
                </a:lnTo>
                <a:lnTo>
                  <a:pt x="7436147" y="6770235"/>
                </a:lnTo>
                <a:lnTo>
                  <a:pt x="0" y="6770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7" r="-167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07873" y="3040718"/>
            <a:ext cx="453415" cy="247111"/>
          </a:xfrm>
          <a:custGeom>
            <a:avLst/>
            <a:gdLst/>
            <a:ahLst/>
            <a:cxnLst/>
            <a:rect l="l" t="t" r="r" b="b"/>
            <a:pathLst>
              <a:path w="453415" h="247111">
                <a:moveTo>
                  <a:pt x="0" y="0"/>
                </a:moveTo>
                <a:lnTo>
                  <a:pt x="453415" y="0"/>
                </a:lnTo>
                <a:lnTo>
                  <a:pt x="453415" y="247111"/>
                </a:lnTo>
                <a:lnTo>
                  <a:pt x="0" y="24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1370" y="4104751"/>
            <a:ext cx="9335214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healthcare research point of view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a societal point of 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58" y="-237773"/>
            <a:ext cx="1111586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24952" y="2939520"/>
            <a:ext cx="2061329" cy="3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7"/>
              </a:lnSpc>
              <a:spcBef>
                <a:spcPct val="0"/>
              </a:spcBef>
            </a:pPr>
            <a:r>
              <a:rPr lang="en-US" sz="2105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Yellow fever virus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59321" y="4200001"/>
            <a:ext cx="3238907" cy="14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</a:pPr>
            <a:r>
              <a:rPr lang="en-US" sz="1678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Meningitis, Flu, Sinus infection, Heatstroke, Cancer</a:t>
            </a:r>
          </a:p>
          <a:p>
            <a:pPr algn="l">
              <a:lnSpc>
                <a:spcPts val="2181"/>
              </a:lnSpc>
            </a:pPr>
            <a:endParaRPr lang="en-US" sz="1678">
              <a:solidFill>
                <a:srgbClr val="FFF0B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181"/>
              </a:lnSpc>
            </a:pPr>
            <a:endParaRPr lang="en-US" sz="1678">
              <a:solidFill>
                <a:srgbClr val="FFF0B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181"/>
              </a:lnSpc>
              <a:spcBef>
                <a:spcPct val="0"/>
              </a:spcBef>
            </a:pPr>
            <a:endParaRPr lang="en-US" sz="1678">
              <a:solidFill>
                <a:srgbClr val="FFF0B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572566" y="5554790"/>
            <a:ext cx="3715434" cy="83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www.verywellhealth.com/infections-that-cause-headache-and-fever-1719431#toc-meningitis"/>
              </a:rPr>
              <a:t>Meningitis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www.verywellhealth.com/infections-that-cause-headache-and-fever-1719431#toc-encephalitis"/>
              </a:rPr>
              <a:t>Encephalitis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s://www.verywellhealth.com/infections-that-cause-headache-and-fever-1719431#toc-cold-or-flu"/>
              </a:rPr>
              <a:t>Flu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tooltip="https://www.verywellhealth.com/infections-that-cause-headache-and-fever-1719431#toc-brain-abscess"/>
              </a:rPr>
              <a:t>Brain Abscess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tooltip="https://www.verywellhealth.com/infections-that-cause-headache-and-fever-1719431#toc-sinus-infection"/>
              </a:rPr>
              <a:t>Sinus Infection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tooltip="https://www.verywellhealth.com/infections-that-cause-headache-and-fever-1719431#toc-heatstroke"/>
              </a:rPr>
              <a:t>Heatstroke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 tooltip="https://www.verywellhealth.com/infections-that-cause-headache-and-fever-1719431#toc-rheumatoid-arthritis"/>
              </a:rPr>
              <a:t>Rheumatoid Arthritis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</a:p>
          <a:p>
            <a:pPr algn="l">
              <a:lnSpc>
                <a:spcPts val="1602"/>
              </a:lnSpc>
            </a:pP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tooltip="https://www.verywellhealth.com/infections-that-cause-headache-and-fever-1719431#toc-hiv-or-aids"/>
              </a:rPr>
              <a:t>HIV or AIDS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32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 tooltip="https://www.verywellhealth.com/infections-that-cause-headache-and-fever-1719431#toc-lupus"/>
              </a:rPr>
              <a:t>Lupus</a:t>
            </a:r>
          </a:p>
          <a:p>
            <a:pPr algn="ctr">
              <a:lnSpc>
                <a:spcPts val="1602"/>
              </a:lnSpc>
              <a:spcBef>
                <a:spcPct val="0"/>
              </a:spcBef>
            </a:pPr>
            <a:endParaRPr lang="en-US" sz="1232">
              <a:solidFill>
                <a:srgbClr val="FFF0B3"/>
              </a:solidFill>
              <a:latin typeface="Times New Roman"/>
              <a:ea typeface="Times New Roman"/>
              <a:cs typeface="Times New Roman"/>
              <a:sym typeface="Times New Roman"/>
              <a:hlinkClick r:id="rId14" tooltip="https://www.verywellhealth.com/infections-that-cause-headache-and-fever-1719431#toc-lupu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636828" y="7386606"/>
            <a:ext cx="1991559" cy="3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2105">
                <a:solidFill>
                  <a:srgbClr val="FFF0B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Malaria or Covid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691129" y="8836238"/>
            <a:ext cx="6336383" cy="559145"/>
            <a:chOff x="0" y="0"/>
            <a:chExt cx="8448511" cy="74552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826684" cy="745526"/>
              <a:chOff x="0" y="0"/>
              <a:chExt cx="1546012" cy="14726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546012" cy="147264"/>
              </a:xfrm>
              <a:custGeom>
                <a:avLst/>
                <a:gdLst/>
                <a:ahLst/>
                <a:cxnLst/>
                <a:rect l="l" t="t" r="r" b="b"/>
                <a:pathLst>
                  <a:path w="1546012" h="147264">
                    <a:moveTo>
                      <a:pt x="67264" y="0"/>
                    </a:moveTo>
                    <a:lnTo>
                      <a:pt x="1478748" y="0"/>
                    </a:lnTo>
                    <a:cubicBezTo>
                      <a:pt x="1515897" y="0"/>
                      <a:pt x="1546012" y="30115"/>
                      <a:pt x="1546012" y="67264"/>
                    </a:cubicBezTo>
                    <a:lnTo>
                      <a:pt x="1546012" y="80001"/>
                    </a:lnTo>
                    <a:cubicBezTo>
                      <a:pt x="1546012" y="117149"/>
                      <a:pt x="1515897" y="147264"/>
                      <a:pt x="1478748" y="147264"/>
                    </a:cubicBezTo>
                    <a:lnTo>
                      <a:pt x="67264" y="147264"/>
                    </a:lnTo>
                    <a:cubicBezTo>
                      <a:pt x="30115" y="147264"/>
                      <a:pt x="0" y="117149"/>
                      <a:pt x="0" y="80001"/>
                    </a:cubicBezTo>
                    <a:lnTo>
                      <a:pt x="0" y="67264"/>
                    </a:lnTo>
                    <a:cubicBezTo>
                      <a:pt x="0" y="30115"/>
                      <a:pt x="30115" y="0"/>
                      <a:pt x="67264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1546012" cy="2044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19218" y="95268"/>
              <a:ext cx="8129293" cy="488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 : Google search on entering the symptoms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308973" y="4288504"/>
            <a:ext cx="453415" cy="247111"/>
          </a:xfrm>
          <a:custGeom>
            <a:avLst/>
            <a:gdLst/>
            <a:ahLst/>
            <a:cxnLst/>
            <a:rect l="l" t="t" r="r" b="b"/>
            <a:pathLst>
              <a:path w="453415" h="247111">
                <a:moveTo>
                  <a:pt x="0" y="0"/>
                </a:moveTo>
                <a:lnTo>
                  <a:pt x="453415" y="0"/>
                </a:lnTo>
                <a:lnTo>
                  <a:pt x="453415" y="247111"/>
                </a:lnTo>
                <a:lnTo>
                  <a:pt x="0" y="24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960826" y="5792456"/>
            <a:ext cx="453415" cy="247111"/>
          </a:xfrm>
          <a:custGeom>
            <a:avLst/>
            <a:gdLst/>
            <a:ahLst/>
            <a:cxnLst/>
            <a:rect l="l" t="t" r="r" b="b"/>
            <a:pathLst>
              <a:path w="453415" h="247111">
                <a:moveTo>
                  <a:pt x="0" y="0"/>
                </a:moveTo>
                <a:lnTo>
                  <a:pt x="453415" y="0"/>
                </a:lnTo>
                <a:lnTo>
                  <a:pt x="453415" y="247111"/>
                </a:lnTo>
                <a:lnTo>
                  <a:pt x="0" y="24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19151" y="7487804"/>
            <a:ext cx="453415" cy="247111"/>
          </a:xfrm>
          <a:custGeom>
            <a:avLst/>
            <a:gdLst/>
            <a:ahLst/>
            <a:cxnLst/>
            <a:rect l="l" t="t" r="r" b="b"/>
            <a:pathLst>
              <a:path w="453415" h="247111">
                <a:moveTo>
                  <a:pt x="0" y="0"/>
                </a:moveTo>
                <a:lnTo>
                  <a:pt x="453415" y="0"/>
                </a:lnTo>
                <a:lnTo>
                  <a:pt x="453415" y="247111"/>
                </a:lnTo>
                <a:lnTo>
                  <a:pt x="0" y="24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85979" y="1371938"/>
            <a:ext cx="10051020" cy="8014591"/>
          </a:xfrm>
          <a:custGeom>
            <a:avLst/>
            <a:gdLst/>
            <a:ahLst/>
            <a:cxnLst/>
            <a:rect l="l" t="t" r="r" b="b"/>
            <a:pathLst>
              <a:path w="10051020" h="8014591">
                <a:moveTo>
                  <a:pt x="0" y="0"/>
                </a:moveTo>
                <a:lnTo>
                  <a:pt x="10051019" y="0"/>
                </a:lnTo>
                <a:lnTo>
                  <a:pt x="10051019" y="8014592"/>
                </a:lnTo>
                <a:lnTo>
                  <a:pt x="0" y="801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9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705262" y="9386530"/>
            <a:ext cx="9904644" cy="564819"/>
            <a:chOff x="0" y="0"/>
            <a:chExt cx="13206192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049393" cy="753092"/>
              <a:chOff x="0" y="0"/>
              <a:chExt cx="2380127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80127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2380127" h="148759">
                    <a:moveTo>
                      <a:pt x="43691" y="0"/>
                    </a:moveTo>
                    <a:lnTo>
                      <a:pt x="2336436" y="0"/>
                    </a:lnTo>
                    <a:cubicBezTo>
                      <a:pt x="2348024" y="0"/>
                      <a:pt x="2359137" y="4603"/>
                      <a:pt x="2367330" y="12797"/>
                    </a:cubicBezTo>
                    <a:cubicBezTo>
                      <a:pt x="2375524" y="20990"/>
                      <a:pt x="2380127" y="32103"/>
                      <a:pt x="2380127" y="43691"/>
                    </a:cubicBezTo>
                    <a:lnTo>
                      <a:pt x="2380127" y="105068"/>
                    </a:lnTo>
                    <a:cubicBezTo>
                      <a:pt x="2380127" y="129198"/>
                      <a:pt x="2360566" y="148759"/>
                      <a:pt x="2336436" y="148759"/>
                    </a:cubicBezTo>
                    <a:lnTo>
                      <a:pt x="43691" y="148759"/>
                    </a:lnTo>
                    <a:cubicBezTo>
                      <a:pt x="32103" y="148759"/>
                      <a:pt x="20990" y="144156"/>
                      <a:pt x="12797" y="135962"/>
                    </a:cubicBezTo>
                    <a:cubicBezTo>
                      <a:pt x="4603" y="127768"/>
                      <a:pt x="0" y="116655"/>
                      <a:pt x="0" y="105068"/>
                    </a:cubicBezTo>
                    <a:lnTo>
                      <a:pt x="0" y="43691"/>
                    </a:lnTo>
                    <a:cubicBezTo>
                      <a:pt x="0" y="19561"/>
                      <a:pt x="19561" y="0"/>
                      <a:pt x="43691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380127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63776" y="61748"/>
              <a:ext cx="1254241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13: Model summary of the LSTM Model (updated dataset)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75542" y="2111298"/>
            <a:ext cx="13336915" cy="7147002"/>
          </a:xfrm>
          <a:custGeom>
            <a:avLst/>
            <a:gdLst/>
            <a:ahLst/>
            <a:cxnLst/>
            <a:rect l="l" t="t" r="r" b="b"/>
            <a:pathLst>
              <a:path w="13336915" h="7147002">
                <a:moveTo>
                  <a:pt x="0" y="0"/>
                </a:moveTo>
                <a:lnTo>
                  <a:pt x="13336916" y="0"/>
                </a:lnTo>
                <a:lnTo>
                  <a:pt x="13336916" y="7147002"/>
                </a:lnTo>
                <a:lnTo>
                  <a:pt x="0" y="714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0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75377" y="9315450"/>
            <a:ext cx="5937245" cy="564819"/>
            <a:chOff x="0" y="0"/>
            <a:chExt cx="7916327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222895" cy="753092"/>
              <a:chOff x="0" y="0"/>
              <a:chExt cx="1426745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6745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426745" h="148759">
                    <a:moveTo>
                      <a:pt x="72886" y="0"/>
                    </a:moveTo>
                    <a:lnTo>
                      <a:pt x="1353858" y="0"/>
                    </a:lnTo>
                    <a:cubicBezTo>
                      <a:pt x="1394112" y="0"/>
                      <a:pt x="1426745" y="32632"/>
                      <a:pt x="1426745" y="72886"/>
                    </a:cubicBezTo>
                    <a:lnTo>
                      <a:pt x="1426745" y="75873"/>
                    </a:lnTo>
                    <a:cubicBezTo>
                      <a:pt x="1426745" y="116127"/>
                      <a:pt x="1394112" y="148759"/>
                      <a:pt x="1353858" y="148759"/>
                    </a:cubicBezTo>
                    <a:lnTo>
                      <a:pt x="72886" y="148759"/>
                    </a:lnTo>
                    <a:cubicBezTo>
                      <a:pt x="32632" y="148759"/>
                      <a:pt x="0" y="116127"/>
                      <a:pt x="0" y="75873"/>
                    </a:cubicBezTo>
                    <a:lnTo>
                      <a:pt x="0" y="72886"/>
                    </a:lnTo>
                    <a:cubicBezTo>
                      <a:pt x="0" y="32632"/>
                      <a:pt x="32632" y="0"/>
                      <a:pt x="72886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426745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7894" y="61748"/>
              <a:ext cx="7518433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14: Accuracy of the GAN Model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1254020"/>
            <a:ext cx="18288000" cy="80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7"/>
              </a:lnSpc>
              <a:spcBef>
                <a:spcPct val="0"/>
              </a:spcBef>
            </a:pPr>
            <a:r>
              <a:rPr lang="en-US" sz="4405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GAN Model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0754" y="2730526"/>
            <a:ext cx="16606493" cy="4825949"/>
          </a:xfrm>
          <a:custGeom>
            <a:avLst/>
            <a:gdLst/>
            <a:ahLst/>
            <a:cxnLst/>
            <a:rect l="l" t="t" r="r" b="b"/>
            <a:pathLst>
              <a:path w="16606493" h="4825949">
                <a:moveTo>
                  <a:pt x="0" y="0"/>
                </a:moveTo>
                <a:lnTo>
                  <a:pt x="16606492" y="0"/>
                </a:lnTo>
                <a:lnTo>
                  <a:pt x="16606492" y="4825948"/>
                </a:lnTo>
                <a:lnTo>
                  <a:pt x="0" y="4825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4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605894" y="7556474"/>
            <a:ext cx="7076211" cy="564819"/>
            <a:chOff x="0" y="0"/>
            <a:chExt cx="9434948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08493" cy="753092"/>
              <a:chOff x="0" y="0"/>
              <a:chExt cx="1700443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0443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700443" h="148759">
                    <a:moveTo>
                      <a:pt x="61155" y="0"/>
                    </a:moveTo>
                    <a:lnTo>
                      <a:pt x="1639288" y="0"/>
                    </a:lnTo>
                    <a:cubicBezTo>
                      <a:pt x="1655507" y="0"/>
                      <a:pt x="1671062" y="6443"/>
                      <a:pt x="1682531" y="17912"/>
                    </a:cubicBezTo>
                    <a:cubicBezTo>
                      <a:pt x="1694000" y="29381"/>
                      <a:pt x="1700443" y="44936"/>
                      <a:pt x="1700443" y="61155"/>
                    </a:cubicBezTo>
                    <a:lnTo>
                      <a:pt x="1700443" y="87604"/>
                    </a:lnTo>
                    <a:cubicBezTo>
                      <a:pt x="1700443" y="121379"/>
                      <a:pt x="1673063" y="148759"/>
                      <a:pt x="1639288" y="148759"/>
                    </a:cubicBezTo>
                    <a:lnTo>
                      <a:pt x="61155" y="148759"/>
                    </a:lnTo>
                    <a:cubicBezTo>
                      <a:pt x="44936" y="148759"/>
                      <a:pt x="29381" y="142316"/>
                      <a:pt x="17912" y="130847"/>
                    </a:cubicBezTo>
                    <a:cubicBezTo>
                      <a:pt x="6443" y="119378"/>
                      <a:pt x="0" y="103823"/>
                      <a:pt x="0" y="87604"/>
                    </a:cubicBezTo>
                    <a:lnTo>
                      <a:pt x="0" y="61155"/>
                    </a:lnTo>
                    <a:cubicBezTo>
                      <a:pt x="0" y="44936"/>
                      <a:pt x="6443" y="29381"/>
                      <a:pt x="17912" y="17912"/>
                    </a:cubicBezTo>
                    <a:cubicBezTo>
                      <a:pt x="29381" y="6443"/>
                      <a:pt x="44936" y="0"/>
                      <a:pt x="61155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700443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4224" y="61748"/>
              <a:ext cx="8960724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15: Model summary of the GAN Model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6730" y="2123462"/>
            <a:ext cx="16229516" cy="6694676"/>
          </a:xfrm>
          <a:custGeom>
            <a:avLst/>
            <a:gdLst/>
            <a:ahLst/>
            <a:cxnLst/>
            <a:rect l="l" t="t" r="r" b="b"/>
            <a:pathLst>
              <a:path w="16229516" h="6694676">
                <a:moveTo>
                  <a:pt x="0" y="0"/>
                </a:moveTo>
                <a:lnTo>
                  <a:pt x="16229517" y="0"/>
                </a:lnTo>
                <a:lnTo>
                  <a:pt x="16229517" y="6694676"/>
                </a:lnTo>
                <a:lnTo>
                  <a:pt x="0" y="6694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39142" y="8818138"/>
            <a:ext cx="6544694" cy="564819"/>
            <a:chOff x="0" y="0"/>
            <a:chExt cx="8726258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61880" cy="753092"/>
              <a:chOff x="0" y="0"/>
              <a:chExt cx="1572717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2717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572717" h="148759">
                    <a:moveTo>
                      <a:pt x="66121" y="0"/>
                    </a:moveTo>
                    <a:lnTo>
                      <a:pt x="1506596" y="0"/>
                    </a:lnTo>
                    <a:cubicBezTo>
                      <a:pt x="1524132" y="0"/>
                      <a:pt x="1540950" y="6966"/>
                      <a:pt x="1553351" y="19367"/>
                    </a:cubicBezTo>
                    <a:cubicBezTo>
                      <a:pt x="1565751" y="31767"/>
                      <a:pt x="1572717" y="48585"/>
                      <a:pt x="1572717" y="66121"/>
                    </a:cubicBezTo>
                    <a:lnTo>
                      <a:pt x="1572717" y="82638"/>
                    </a:lnTo>
                    <a:cubicBezTo>
                      <a:pt x="1572717" y="119155"/>
                      <a:pt x="1543114" y="148759"/>
                      <a:pt x="1506596" y="148759"/>
                    </a:cubicBezTo>
                    <a:lnTo>
                      <a:pt x="66121" y="148759"/>
                    </a:lnTo>
                    <a:cubicBezTo>
                      <a:pt x="48585" y="148759"/>
                      <a:pt x="31767" y="141793"/>
                      <a:pt x="19367" y="129392"/>
                    </a:cubicBezTo>
                    <a:cubicBezTo>
                      <a:pt x="6966" y="116992"/>
                      <a:pt x="0" y="100174"/>
                      <a:pt x="0" y="82638"/>
                    </a:cubicBezTo>
                    <a:lnTo>
                      <a:pt x="0" y="66121"/>
                    </a:lnTo>
                    <a:cubicBezTo>
                      <a:pt x="0" y="29604"/>
                      <a:pt x="29604" y="0"/>
                      <a:pt x="66121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572717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38603" y="61748"/>
              <a:ext cx="8287655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16: Accuracy of the Hybrid Model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1273070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Hybrid (BiLSTM + BioBERT) Model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8051" y="2056399"/>
            <a:ext cx="15811898" cy="6759587"/>
          </a:xfrm>
          <a:custGeom>
            <a:avLst/>
            <a:gdLst/>
            <a:ahLst/>
            <a:cxnLst/>
            <a:rect l="l" t="t" r="r" b="b"/>
            <a:pathLst>
              <a:path w="15811898" h="6759587">
                <a:moveTo>
                  <a:pt x="0" y="0"/>
                </a:moveTo>
                <a:lnTo>
                  <a:pt x="15811898" y="0"/>
                </a:lnTo>
                <a:lnTo>
                  <a:pt x="15811898" y="6759586"/>
                </a:lnTo>
                <a:lnTo>
                  <a:pt x="0" y="67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97452" y="8815985"/>
            <a:ext cx="7228073" cy="564819"/>
            <a:chOff x="0" y="0"/>
            <a:chExt cx="9637431" cy="7530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793239" cy="753092"/>
              <a:chOff x="0" y="0"/>
              <a:chExt cx="1736936" cy="148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36936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736936" h="148759">
                    <a:moveTo>
                      <a:pt x="59870" y="0"/>
                    </a:moveTo>
                    <a:lnTo>
                      <a:pt x="1677066" y="0"/>
                    </a:lnTo>
                    <a:cubicBezTo>
                      <a:pt x="1710131" y="0"/>
                      <a:pt x="1736936" y="26805"/>
                      <a:pt x="1736936" y="59870"/>
                    </a:cubicBezTo>
                    <a:lnTo>
                      <a:pt x="1736936" y="88889"/>
                    </a:lnTo>
                    <a:cubicBezTo>
                      <a:pt x="1736936" y="121954"/>
                      <a:pt x="1710131" y="148759"/>
                      <a:pt x="1677066" y="148759"/>
                    </a:cubicBezTo>
                    <a:lnTo>
                      <a:pt x="59870" y="148759"/>
                    </a:lnTo>
                    <a:cubicBezTo>
                      <a:pt x="26805" y="148759"/>
                      <a:pt x="0" y="121954"/>
                      <a:pt x="0" y="88889"/>
                    </a:cubicBezTo>
                    <a:lnTo>
                      <a:pt x="0" y="59870"/>
                    </a:lnTo>
                    <a:cubicBezTo>
                      <a:pt x="0" y="26805"/>
                      <a:pt x="26805" y="0"/>
                      <a:pt x="59870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736936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84401" y="61748"/>
              <a:ext cx="9153030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17: Model summary of the Hybrid Model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401" y="1384319"/>
            <a:ext cx="1807359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Hybrid (BiLSTM + BioBERT) Model?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9544" y="2657056"/>
            <a:ext cx="17707262" cy="5522196"/>
            <a:chOff x="0" y="0"/>
            <a:chExt cx="3920042" cy="12225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20042" cy="1222506"/>
            </a:xfrm>
            <a:custGeom>
              <a:avLst/>
              <a:gdLst/>
              <a:ahLst/>
              <a:cxnLst/>
              <a:rect l="l" t="t" r="r" b="b"/>
              <a:pathLst>
                <a:path w="3920042" h="1222506">
                  <a:moveTo>
                    <a:pt x="22298" y="0"/>
                  </a:moveTo>
                  <a:lnTo>
                    <a:pt x="3897743" y="0"/>
                  </a:lnTo>
                  <a:cubicBezTo>
                    <a:pt x="3903657" y="0"/>
                    <a:pt x="3909329" y="2349"/>
                    <a:pt x="3913511" y="6531"/>
                  </a:cubicBezTo>
                  <a:cubicBezTo>
                    <a:pt x="3917693" y="10713"/>
                    <a:pt x="3920042" y="16384"/>
                    <a:pt x="3920042" y="22298"/>
                  </a:cubicBezTo>
                  <a:lnTo>
                    <a:pt x="3920042" y="1200208"/>
                  </a:lnTo>
                  <a:cubicBezTo>
                    <a:pt x="3920042" y="1212523"/>
                    <a:pt x="3910059" y="1222506"/>
                    <a:pt x="3897743" y="1222506"/>
                  </a:cubicBezTo>
                  <a:lnTo>
                    <a:pt x="22298" y="1222506"/>
                  </a:lnTo>
                  <a:cubicBezTo>
                    <a:pt x="16384" y="1222506"/>
                    <a:pt x="10713" y="1220157"/>
                    <a:pt x="6531" y="1215975"/>
                  </a:cubicBezTo>
                  <a:cubicBezTo>
                    <a:pt x="2349" y="1211794"/>
                    <a:pt x="0" y="1206122"/>
                    <a:pt x="0" y="1200208"/>
                  </a:cubicBezTo>
                  <a:lnTo>
                    <a:pt x="0" y="22298"/>
                  </a:lnTo>
                  <a:cubicBezTo>
                    <a:pt x="0" y="16384"/>
                    <a:pt x="2349" y="10713"/>
                    <a:pt x="6531" y="6531"/>
                  </a:cubicBezTo>
                  <a:cubicBezTo>
                    <a:pt x="10713" y="2349"/>
                    <a:pt x="16384" y="0"/>
                    <a:pt x="22298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920042" cy="1279656"/>
            </a:xfrm>
            <a:prstGeom prst="rect">
              <a:avLst/>
            </a:prstGeom>
          </p:spPr>
          <p:txBody>
            <a:bodyPr lIns="59407" tIns="59407" rIns="59407" bIns="59407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4401" y="2909499"/>
            <a:ext cx="17627648" cy="64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BioBERT model is a BERT model itself; it especially uses medical terms as its appendix, and hence, it is performing exceedingly well, even more so than the traditional BERT model. 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Combined with LSTM layers, it learns patterns specific to our dataset, providing more accurate diagnoses.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GNN, Autoencoder and GAN aren't generally used for sequential text-based data, so they weren't that useful.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T5, while a powerful transformer, is more generalized and not tuned for medical language.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21491" y="2105044"/>
            <a:ext cx="9441114" cy="8181956"/>
          </a:xfrm>
          <a:custGeom>
            <a:avLst/>
            <a:gdLst/>
            <a:ahLst/>
            <a:cxnLst/>
            <a:rect l="l" t="t" r="r" b="b"/>
            <a:pathLst>
              <a:path w="9441114" h="8181956">
                <a:moveTo>
                  <a:pt x="0" y="0"/>
                </a:moveTo>
                <a:lnTo>
                  <a:pt x="9441113" y="0"/>
                </a:lnTo>
                <a:lnTo>
                  <a:pt x="9441113" y="8181956"/>
                </a:lnTo>
                <a:lnTo>
                  <a:pt x="0" y="818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814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384319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Architecture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8434" y="-259901"/>
            <a:ext cx="9526474" cy="5627933"/>
          </a:xfrm>
          <a:custGeom>
            <a:avLst/>
            <a:gdLst/>
            <a:ahLst/>
            <a:cxnLst/>
            <a:rect l="l" t="t" r="r" b="b"/>
            <a:pathLst>
              <a:path w="9526474" h="5627933">
                <a:moveTo>
                  <a:pt x="0" y="0"/>
                </a:moveTo>
                <a:lnTo>
                  <a:pt x="9526474" y="0"/>
                </a:lnTo>
                <a:lnTo>
                  <a:pt x="9526474" y="5627933"/>
                </a:lnTo>
                <a:lnTo>
                  <a:pt x="0" y="562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6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1668" y="5368032"/>
            <a:ext cx="4584664" cy="564819"/>
            <a:chOff x="0" y="0"/>
            <a:chExt cx="6112885" cy="75309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577426" cy="753092"/>
              <a:chOff x="0" y="0"/>
              <a:chExt cx="1101714" cy="14875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01714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101714" h="148759">
                    <a:moveTo>
                      <a:pt x="74379" y="0"/>
                    </a:moveTo>
                    <a:lnTo>
                      <a:pt x="1027334" y="0"/>
                    </a:lnTo>
                    <a:cubicBezTo>
                      <a:pt x="1047061" y="0"/>
                      <a:pt x="1065980" y="7836"/>
                      <a:pt x="1079929" y="21785"/>
                    </a:cubicBezTo>
                    <a:cubicBezTo>
                      <a:pt x="1093878" y="35734"/>
                      <a:pt x="1101714" y="54653"/>
                      <a:pt x="1101714" y="74379"/>
                    </a:cubicBezTo>
                    <a:lnTo>
                      <a:pt x="1101714" y="74379"/>
                    </a:lnTo>
                    <a:cubicBezTo>
                      <a:pt x="1101714" y="115458"/>
                      <a:pt x="1068413" y="148759"/>
                      <a:pt x="1027334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101714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07249" y="61748"/>
              <a:ext cx="580563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18: Model Architecture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86310" y="1469246"/>
            <a:ext cx="4150437" cy="7348507"/>
          </a:xfrm>
          <a:custGeom>
            <a:avLst/>
            <a:gdLst/>
            <a:ahLst/>
            <a:cxnLst/>
            <a:rect l="l" t="t" r="r" b="b"/>
            <a:pathLst>
              <a:path w="4150437" h="7348507">
                <a:moveTo>
                  <a:pt x="0" y="0"/>
                </a:moveTo>
                <a:lnTo>
                  <a:pt x="4150437" y="0"/>
                </a:lnTo>
                <a:lnTo>
                  <a:pt x="4150437" y="7348508"/>
                </a:lnTo>
                <a:lnTo>
                  <a:pt x="0" y="7348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469217" y="1469246"/>
            <a:ext cx="4111790" cy="7348507"/>
          </a:xfrm>
          <a:custGeom>
            <a:avLst/>
            <a:gdLst/>
            <a:ahLst/>
            <a:cxnLst/>
            <a:rect l="l" t="t" r="r" b="b"/>
            <a:pathLst>
              <a:path w="4111790" h="7348507">
                <a:moveTo>
                  <a:pt x="0" y="0"/>
                </a:moveTo>
                <a:lnTo>
                  <a:pt x="4111790" y="0"/>
                </a:lnTo>
                <a:lnTo>
                  <a:pt x="4111790" y="7348508"/>
                </a:lnTo>
                <a:lnTo>
                  <a:pt x="0" y="7348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714482" y="1469246"/>
            <a:ext cx="4675213" cy="7348507"/>
          </a:xfrm>
          <a:custGeom>
            <a:avLst/>
            <a:gdLst/>
            <a:ahLst/>
            <a:cxnLst/>
            <a:rect l="l" t="t" r="r" b="b"/>
            <a:pathLst>
              <a:path w="4675213" h="7348507">
                <a:moveTo>
                  <a:pt x="0" y="0"/>
                </a:moveTo>
                <a:lnTo>
                  <a:pt x="4675213" y="0"/>
                </a:lnTo>
                <a:lnTo>
                  <a:pt x="4675213" y="7348508"/>
                </a:lnTo>
                <a:lnTo>
                  <a:pt x="0" y="7348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2742" y="8975891"/>
            <a:ext cx="3694006" cy="564819"/>
            <a:chOff x="0" y="0"/>
            <a:chExt cx="4925341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493905" cy="753092"/>
              <a:chOff x="0" y="0"/>
              <a:chExt cx="887685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87685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887685" h="148759">
                    <a:moveTo>
                      <a:pt x="74379" y="0"/>
                    </a:moveTo>
                    <a:lnTo>
                      <a:pt x="813305" y="0"/>
                    </a:lnTo>
                    <a:cubicBezTo>
                      <a:pt x="833032" y="0"/>
                      <a:pt x="851951" y="7836"/>
                      <a:pt x="865900" y="21785"/>
                    </a:cubicBezTo>
                    <a:cubicBezTo>
                      <a:pt x="879849" y="35734"/>
                      <a:pt x="887685" y="54653"/>
                      <a:pt x="887685" y="74379"/>
                    </a:cubicBezTo>
                    <a:lnTo>
                      <a:pt x="887685" y="74379"/>
                    </a:lnTo>
                    <a:cubicBezTo>
                      <a:pt x="887685" y="115458"/>
                      <a:pt x="854384" y="148759"/>
                      <a:pt x="813305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87685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47560" y="61748"/>
              <a:ext cx="4677781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19: Landing Page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87002" y="8975891"/>
            <a:ext cx="3694006" cy="564819"/>
            <a:chOff x="0" y="0"/>
            <a:chExt cx="4925341" cy="75309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493905" cy="753092"/>
              <a:chOff x="0" y="0"/>
              <a:chExt cx="887685" cy="1487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7685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887685" h="148759">
                    <a:moveTo>
                      <a:pt x="74379" y="0"/>
                    </a:moveTo>
                    <a:lnTo>
                      <a:pt x="813305" y="0"/>
                    </a:lnTo>
                    <a:cubicBezTo>
                      <a:pt x="833032" y="0"/>
                      <a:pt x="851951" y="7836"/>
                      <a:pt x="865900" y="21785"/>
                    </a:cubicBezTo>
                    <a:cubicBezTo>
                      <a:pt x="879849" y="35734"/>
                      <a:pt x="887685" y="54653"/>
                      <a:pt x="887685" y="74379"/>
                    </a:cubicBezTo>
                    <a:lnTo>
                      <a:pt x="887685" y="74379"/>
                    </a:lnTo>
                    <a:cubicBezTo>
                      <a:pt x="887685" y="115458"/>
                      <a:pt x="854384" y="148759"/>
                      <a:pt x="813305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887685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47560" y="61748"/>
              <a:ext cx="4677781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20: Sign Up Page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39083" y="8975891"/>
            <a:ext cx="3337742" cy="564819"/>
            <a:chOff x="0" y="0"/>
            <a:chExt cx="4450323" cy="75309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60496" cy="753092"/>
              <a:chOff x="0" y="0"/>
              <a:chExt cx="802073" cy="14875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02073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802073" h="148759">
                    <a:moveTo>
                      <a:pt x="74379" y="0"/>
                    </a:moveTo>
                    <a:lnTo>
                      <a:pt x="727694" y="0"/>
                    </a:lnTo>
                    <a:cubicBezTo>
                      <a:pt x="747421" y="0"/>
                      <a:pt x="766339" y="7836"/>
                      <a:pt x="780288" y="21785"/>
                    </a:cubicBezTo>
                    <a:cubicBezTo>
                      <a:pt x="794237" y="35734"/>
                      <a:pt x="802073" y="54653"/>
                      <a:pt x="802073" y="74379"/>
                    </a:cubicBezTo>
                    <a:lnTo>
                      <a:pt x="802073" y="74379"/>
                    </a:lnTo>
                    <a:cubicBezTo>
                      <a:pt x="802073" y="115458"/>
                      <a:pt x="768773" y="148759"/>
                      <a:pt x="727694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802073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23684" y="61748"/>
              <a:ext cx="4226639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21: Login Page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7564" y="2007443"/>
            <a:ext cx="5267321" cy="6459760"/>
          </a:xfrm>
          <a:custGeom>
            <a:avLst/>
            <a:gdLst/>
            <a:ahLst/>
            <a:cxnLst/>
            <a:rect l="l" t="t" r="r" b="b"/>
            <a:pathLst>
              <a:path w="5267321" h="6459760">
                <a:moveTo>
                  <a:pt x="0" y="0"/>
                </a:moveTo>
                <a:lnTo>
                  <a:pt x="5267321" y="0"/>
                </a:lnTo>
                <a:lnTo>
                  <a:pt x="5267321" y="6459761"/>
                </a:lnTo>
                <a:lnTo>
                  <a:pt x="0" y="645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780146" y="1972264"/>
            <a:ext cx="3568522" cy="6961203"/>
          </a:xfrm>
          <a:custGeom>
            <a:avLst/>
            <a:gdLst/>
            <a:ahLst/>
            <a:cxnLst/>
            <a:rect l="l" t="t" r="r" b="b"/>
            <a:pathLst>
              <a:path w="3568522" h="6961203">
                <a:moveTo>
                  <a:pt x="0" y="0"/>
                </a:moveTo>
                <a:lnTo>
                  <a:pt x="3568522" y="0"/>
                </a:lnTo>
                <a:lnTo>
                  <a:pt x="3568522" y="6961203"/>
                </a:lnTo>
                <a:lnTo>
                  <a:pt x="0" y="696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3063929" y="2007443"/>
            <a:ext cx="4195371" cy="6926024"/>
          </a:xfrm>
          <a:custGeom>
            <a:avLst/>
            <a:gdLst/>
            <a:ahLst/>
            <a:cxnLst/>
            <a:rect l="l" t="t" r="r" b="b"/>
            <a:pathLst>
              <a:path w="4195371" h="6926024">
                <a:moveTo>
                  <a:pt x="0" y="0"/>
                </a:moveTo>
                <a:lnTo>
                  <a:pt x="4195371" y="0"/>
                </a:lnTo>
                <a:lnTo>
                  <a:pt x="4195371" y="6926024"/>
                </a:lnTo>
                <a:lnTo>
                  <a:pt x="0" y="6926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118189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Admin Functionalities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06687" y="8638654"/>
            <a:ext cx="3449075" cy="564819"/>
            <a:chOff x="0" y="0"/>
            <a:chExt cx="4598766" cy="75309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195936" cy="753092"/>
              <a:chOff x="0" y="0"/>
              <a:chExt cx="828827" cy="14875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28827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828827" h="148759">
                    <a:moveTo>
                      <a:pt x="74379" y="0"/>
                    </a:moveTo>
                    <a:lnTo>
                      <a:pt x="754448" y="0"/>
                    </a:lnTo>
                    <a:cubicBezTo>
                      <a:pt x="774174" y="0"/>
                      <a:pt x="793093" y="7836"/>
                      <a:pt x="807042" y="21785"/>
                    </a:cubicBezTo>
                    <a:cubicBezTo>
                      <a:pt x="820991" y="35734"/>
                      <a:pt x="828827" y="54653"/>
                      <a:pt x="828827" y="74379"/>
                    </a:cubicBezTo>
                    <a:lnTo>
                      <a:pt x="828827" y="74379"/>
                    </a:lnTo>
                    <a:cubicBezTo>
                      <a:pt x="828827" y="115458"/>
                      <a:pt x="795526" y="148759"/>
                      <a:pt x="754448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828827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31145" y="61748"/>
              <a:ext cx="4367621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22: Admin Page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64904" y="9066817"/>
            <a:ext cx="3508336" cy="924055"/>
            <a:chOff x="0" y="0"/>
            <a:chExt cx="4677781" cy="1232073"/>
          </a:xfrm>
        </p:grpSpPr>
        <p:grpSp>
          <p:nvGrpSpPr>
            <p:cNvPr id="16" name="Group 16"/>
            <p:cNvGrpSpPr/>
            <p:nvPr/>
          </p:nvGrpSpPr>
          <p:grpSpPr>
            <a:xfrm>
              <a:off x="183876" y="0"/>
              <a:ext cx="4256396" cy="1232073"/>
              <a:chOff x="0" y="0"/>
              <a:chExt cx="840770" cy="2433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0770" cy="243373"/>
              </a:xfrm>
              <a:custGeom>
                <a:avLst/>
                <a:gdLst/>
                <a:ahLst/>
                <a:cxnLst/>
                <a:rect l="l" t="t" r="r" b="b"/>
                <a:pathLst>
                  <a:path w="840770" h="243373">
                    <a:moveTo>
                      <a:pt x="121686" y="0"/>
                    </a:moveTo>
                    <a:lnTo>
                      <a:pt x="719083" y="0"/>
                    </a:lnTo>
                    <a:cubicBezTo>
                      <a:pt x="786289" y="0"/>
                      <a:pt x="840770" y="54481"/>
                      <a:pt x="840770" y="121686"/>
                    </a:cubicBezTo>
                    <a:lnTo>
                      <a:pt x="840770" y="121686"/>
                    </a:lnTo>
                    <a:cubicBezTo>
                      <a:pt x="840770" y="153959"/>
                      <a:pt x="827949" y="184911"/>
                      <a:pt x="805128" y="207731"/>
                    </a:cubicBezTo>
                    <a:cubicBezTo>
                      <a:pt x="782308" y="230552"/>
                      <a:pt x="751356" y="243373"/>
                      <a:pt x="719083" y="243373"/>
                    </a:cubicBezTo>
                    <a:lnTo>
                      <a:pt x="121686" y="243373"/>
                    </a:lnTo>
                    <a:cubicBezTo>
                      <a:pt x="89413" y="243373"/>
                      <a:pt x="58462" y="230552"/>
                      <a:pt x="35641" y="207731"/>
                    </a:cubicBezTo>
                    <a:cubicBezTo>
                      <a:pt x="12820" y="184911"/>
                      <a:pt x="0" y="153959"/>
                      <a:pt x="0" y="121686"/>
                    </a:cubicBezTo>
                    <a:lnTo>
                      <a:pt x="0" y="121686"/>
                    </a:lnTo>
                    <a:cubicBezTo>
                      <a:pt x="0" y="89413"/>
                      <a:pt x="12820" y="58462"/>
                      <a:pt x="35641" y="35641"/>
                    </a:cubicBezTo>
                    <a:cubicBezTo>
                      <a:pt x="58462" y="12820"/>
                      <a:pt x="89413" y="0"/>
                      <a:pt x="121686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40770" cy="3005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06007"/>
              <a:ext cx="4677781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23: Add Doctor Function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14612" y="9104917"/>
            <a:ext cx="3694006" cy="564819"/>
            <a:chOff x="0" y="0"/>
            <a:chExt cx="4925341" cy="75309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493905" cy="753092"/>
              <a:chOff x="0" y="0"/>
              <a:chExt cx="887685" cy="1487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7685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887685" h="148759">
                    <a:moveTo>
                      <a:pt x="74379" y="0"/>
                    </a:moveTo>
                    <a:lnTo>
                      <a:pt x="813305" y="0"/>
                    </a:lnTo>
                    <a:cubicBezTo>
                      <a:pt x="833032" y="0"/>
                      <a:pt x="851951" y="7836"/>
                      <a:pt x="865900" y="21785"/>
                    </a:cubicBezTo>
                    <a:cubicBezTo>
                      <a:pt x="879849" y="35734"/>
                      <a:pt x="887685" y="54653"/>
                      <a:pt x="887685" y="74379"/>
                    </a:cubicBezTo>
                    <a:lnTo>
                      <a:pt x="887685" y="74379"/>
                    </a:lnTo>
                    <a:cubicBezTo>
                      <a:pt x="887685" y="115458"/>
                      <a:pt x="854384" y="148759"/>
                      <a:pt x="813305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887685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47560" y="61748"/>
              <a:ext cx="4677781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24: List of Doctors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4401" y="1999623"/>
            <a:ext cx="17572347" cy="3143877"/>
            <a:chOff x="0" y="0"/>
            <a:chExt cx="4630916" cy="828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30917" cy="828520"/>
            </a:xfrm>
            <a:custGeom>
              <a:avLst/>
              <a:gdLst/>
              <a:ahLst/>
              <a:cxnLst/>
              <a:rect l="l" t="t" r="r" b="b"/>
              <a:pathLst>
                <a:path w="4630917" h="828520">
                  <a:moveTo>
                    <a:pt x="22469" y="0"/>
                  </a:moveTo>
                  <a:lnTo>
                    <a:pt x="4608447" y="0"/>
                  </a:lnTo>
                  <a:cubicBezTo>
                    <a:pt x="4614406" y="0"/>
                    <a:pt x="4620121" y="2367"/>
                    <a:pt x="4624336" y="6581"/>
                  </a:cubicBezTo>
                  <a:cubicBezTo>
                    <a:pt x="4628549" y="10795"/>
                    <a:pt x="4630917" y="16510"/>
                    <a:pt x="4630917" y="22469"/>
                  </a:cubicBezTo>
                  <a:lnTo>
                    <a:pt x="4630917" y="806050"/>
                  </a:lnTo>
                  <a:cubicBezTo>
                    <a:pt x="4630917" y="812010"/>
                    <a:pt x="4628549" y="817725"/>
                    <a:pt x="4624336" y="821938"/>
                  </a:cubicBezTo>
                  <a:cubicBezTo>
                    <a:pt x="4620121" y="826152"/>
                    <a:pt x="4614406" y="828520"/>
                    <a:pt x="4608447" y="828520"/>
                  </a:cubicBezTo>
                  <a:lnTo>
                    <a:pt x="22469" y="828520"/>
                  </a:lnTo>
                  <a:cubicBezTo>
                    <a:pt x="16510" y="828520"/>
                    <a:pt x="10795" y="826152"/>
                    <a:pt x="6581" y="821938"/>
                  </a:cubicBezTo>
                  <a:cubicBezTo>
                    <a:pt x="2367" y="817725"/>
                    <a:pt x="0" y="812010"/>
                    <a:pt x="0" y="806050"/>
                  </a:cubicBezTo>
                  <a:lnTo>
                    <a:pt x="0" y="22469"/>
                  </a:lnTo>
                  <a:cubicBezTo>
                    <a:pt x="0" y="16510"/>
                    <a:pt x="2367" y="10795"/>
                    <a:pt x="6581" y="6581"/>
                  </a:cubicBezTo>
                  <a:cubicBezTo>
                    <a:pt x="10795" y="2367"/>
                    <a:pt x="16510" y="0"/>
                    <a:pt x="22469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630916" cy="885670"/>
            </a:xfrm>
            <a:prstGeom prst="rect">
              <a:avLst/>
            </a:prstGeom>
          </p:spPr>
          <p:txBody>
            <a:bodyPr lIns="50769" tIns="50769" rIns="50769" bIns="50769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2044608"/>
            <a:ext cx="11486574" cy="357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291" lvl="1" indent="-431645" algn="l">
              <a:lnSpc>
                <a:spcPts val="5597"/>
              </a:lnSpc>
              <a:buFont typeface="Arial"/>
              <a:buChar char="•"/>
            </a:pPr>
            <a:r>
              <a:rPr lang="en-US" sz="39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Health Monitoring </a:t>
            </a:r>
          </a:p>
          <a:p>
            <a:pPr marL="863291" lvl="1" indent="-431645" algn="l">
              <a:lnSpc>
                <a:spcPts val="5597"/>
              </a:lnSpc>
              <a:buFont typeface="Arial"/>
              <a:buChar char="•"/>
            </a:pPr>
            <a:r>
              <a:rPr lang="en-US" sz="39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Symptom Checker for Undiagnosed Conditions</a:t>
            </a:r>
          </a:p>
          <a:p>
            <a:pPr marL="863291" lvl="1" indent="-431645" algn="l">
              <a:lnSpc>
                <a:spcPts val="5597"/>
              </a:lnSpc>
              <a:buFont typeface="Arial"/>
              <a:buChar char="•"/>
            </a:pPr>
            <a:r>
              <a:rPr lang="en-US" sz="39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Health Initiatives</a:t>
            </a:r>
          </a:p>
          <a:p>
            <a:pPr marL="863291" lvl="1" indent="-431645" algn="l">
              <a:lnSpc>
                <a:spcPts val="5597"/>
              </a:lnSpc>
              <a:buFont typeface="Arial"/>
              <a:buChar char="•"/>
            </a:pPr>
            <a:r>
              <a:rPr lang="en-US" sz="39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Participation </a:t>
            </a:r>
          </a:p>
          <a:p>
            <a:pPr algn="l">
              <a:lnSpc>
                <a:spcPts val="5597"/>
              </a:lnSpc>
            </a:pPr>
            <a:endParaRPr lang="en-US" sz="399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4401" y="-237773"/>
            <a:ext cx="1111586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Cases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888" y="2745254"/>
            <a:ext cx="6307890" cy="6227565"/>
          </a:xfrm>
          <a:custGeom>
            <a:avLst/>
            <a:gdLst/>
            <a:ahLst/>
            <a:cxnLst/>
            <a:rect l="l" t="t" r="r" b="b"/>
            <a:pathLst>
              <a:path w="6307890" h="6227565">
                <a:moveTo>
                  <a:pt x="0" y="0"/>
                </a:moveTo>
                <a:lnTo>
                  <a:pt x="6307890" y="0"/>
                </a:lnTo>
                <a:lnTo>
                  <a:pt x="6307890" y="6227565"/>
                </a:lnTo>
                <a:lnTo>
                  <a:pt x="0" y="6227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8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832271" y="2745254"/>
            <a:ext cx="3703729" cy="6227565"/>
          </a:xfrm>
          <a:custGeom>
            <a:avLst/>
            <a:gdLst/>
            <a:ahLst/>
            <a:cxnLst/>
            <a:rect l="l" t="t" r="r" b="b"/>
            <a:pathLst>
              <a:path w="3703729" h="6227565">
                <a:moveTo>
                  <a:pt x="0" y="0"/>
                </a:moveTo>
                <a:lnTo>
                  <a:pt x="3703729" y="0"/>
                </a:lnTo>
                <a:lnTo>
                  <a:pt x="3703729" y="6227565"/>
                </a:lnTo>
                <a:lnTo>
                  <a:pt x="0" y="622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81" r="-201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18189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Admin Functionalities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70603" y="9106169"/>
            <a:ext cx="5223792" cy="564819"/>
            <a:chOff x="0" y="0"/>
            <a:chExt cx="6965056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354951" cy="753092"/>
              <a:chOff x="0" y="0"/>
              <a:chExt cx="1255299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55299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255299" h="148759">
                    <a:moveTo>
                      <a:pt x="74379" y="0"/>
                    </a:moveTo>
                    <a:lnTo>
                      <a:pt x="1180920" y="0"/>
                    </a:lnTo>
                    <a:cubicBezTo>
                      <a:pt x="1221998" y="0"/>
                      <a:pt x="1255299" y="33301"/>
                      <a:pt x="1255299" y="74379"/>
                    </a:cubicBezTo>
                    <a:lnTo>
                      <a:pt x="1255299" y="74379"/>
                    </a:lnTo>
                    <a:cubicBezTo>
                      <a:pt x="1255299" y="94106"/>
                      <a:pt x="1247463" y="113025"/>
                      <a:pt x="1233514" y="126974"/>
                    </a:cubicBezTo>
                    <a:cubicBezTo>
                      <a:pt x="1219565" y="140923"/>
                      <a:pt x="1200646" y="148759"/>
                      <a:pt x="1180920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255299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50081" y="48463"/>
              <a:ext cx="6614975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25: View Pending Bookings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32271" y="9106169"/>
            <a:ext cx="4308412" cy="564819"/>
            <a:chOff x="0" y="0"/>
            <a:chExt cx="5744549" cy="75309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241354" cy="753092"/>
              <a:chOff x="0" y="0"/>
              <a:chExt cx="1035329" cy="1487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35329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035329" h="148759">
                    <a:moveTo>
                      <a:pt x="74379" y="0"/>
                    </a:moveTo>
                    <a:lnTo>
                      <a:pt x="960950" y="0"/>
                    </a:lnTo>
                    <a:cubicBezTo>
                      <a:pt x="980676" y="0"/>
                      <a:pt x="999595" y="7836"/>
                      <a:pt x="1013544" y="21785"/>
                    </a:cubicBezTo>
                    <a:cubicBezTo>
                      <a:pt x="1027493" y="35734"/>
                      <a:pt x="1035329" y="54653"/>
                      <a:pt x="1035329" y="74379"/>
                    </a:cubicBezTo>
                    <a:lnTo>
                      <a:pt x="1035329" y="74379"/>
                    </a:lnTo>
                    <a:cubicBezTo>
                      <a:pt x="1035329" y="94106"/>
                      <a:pt x="1027493" y="113025"/>
                      <a:pt x="1013544" y="126974"/>
                    </a:cubicBezTo>
                    <a:cubicBezTo>
                      <a:pt x="999595" y="140923"/>
                      <a:pt x="980676" y="148759"/>
                      <a:pt x="960950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035329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88735" y="48463"/>
              <a:ext cx="5455813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26: View All Bookings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132913"/>
            <a:ext cx="4289457" cy="6716001"/>
          </a:xfrm>
          <a:custGeom>
            <a:avLst/>
            <a:gdLst/>
            <a:ahLst/>
            <a:cxnLst/>
            <a:rect l="l" t="t" r="r" b="b"/>
            <a:pathLst>
              <a:path w="4289457" h="6716001">
                <a:moveTo>
                  <a:pt x="0" y="0"/>
                </a:moveTo>
                <a:lnTo>
                  <a:pt x="4289457" y="0"/>
                </a:lnTo>
                <a:lnTo>
                  <a:pt x="4289457" y="6716001"/>
                </a:lnTo>
                <a:lnTo>
                  <a:pt x="0" y="671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8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169898" y="2132913"/>
            <a:ext cx="4049368" cy="6716001"/>
          </a:xfrm>
          <a:custGeom>
            <a:avLst/>
            <a:gdLst/>
            <a:ahLst/>
            <a:cxnLst/>
            <a:rect l="l" t="t" r="r" b="b"/>
            <a:pathLst>
              <a:path w="4049368" h="6716001">
                <a:moveTo>
                  <a:pt x="0" y="0"/>
                </a:moveTo>
                <a:lnTo>
                  <a:pt x="4049368" y="0"/>
                </a:lnTo>
                <a:lnTo>
                  <a:pt x="4049368" y="6716001"/>
                </a:lnTo>
                <a:lnTo>
                  <a:pt x="0" y="6716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0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3071007" y="2132913"/>
            <a:ext cx="3927242" cy="6716001"/>
          </a:xfrm>
          <a:custGeom>
            <a:avLst/>
            <a:gdLst/>
            <a:ahLst/>
            <a:cxnLst/>
            <a:rect l="l" t="t" r="r" b="b"/>
            <a:pathLst>
              <a:path w="3927242" h="6716001">
                <a:moveTo>
                  <a:pt x="0" y="0"/>
                </a:moveTo>
                <a:lnTo>
                  <a:pt x="3927242" y="0"/>
                </a:lnTo>
                <a:lnTo>
                  <a:pt x="3927242" y="6716001"/>
                </a:lnTo>
                <a:lnTo>
                  <a:pt x="0" y="6716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118189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Patient Functionalities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18123" y="8975891"/>
            <a:ext cx="3710612" cy="564819"/>
            <a:chOff x="0" y="0"/>
            <a:chExt cx="4947482" cy="75309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514107" cy="753092"/>
              <a:chOff x="0" y="0"/>
              <a:chExt cx="891675" cy="14875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91675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891675" h="148759">
                    <a:moveTo>
                      <a:pt x="74379" y="0"/>
                    </a:moveTo>
                    <a:lnTo>
                      <a:pt x="817296" y="0"/>
                    </a:lnTo>
                    <a:cubicBezTo>
                      <a:pt x="837023" y="0"/>
                      <a:pt x="855941" y="7836"/>
                      <a:pt x="869890" y="21785"/>
                    </a:cubicBezTo>
                    <a:cubicBezTo>
                      <a:pt x="883839" y="35734"/>
                      <a:pt x="891675" y="54653"/>
                      <a:pt x="891675" y="74379"/>
                    </a:cubicBezTo>
                    <a:lnTo>
                      <a:pt x="891675" y="74379"/>
                    </a:lnTo>
                    <a:cubicBezTo>
                      <a:pt x="891675" y="115458"/>
                      <a:pt x="858375" y="148759"/>
                      <a:pt x="817296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891675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48673" y="48463"/>
              <a:ext cx="4698810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27: Landing Page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36254" y="8982264"/>
            <a:ext cx="4049368" cy="564819"/>
            <a:chOff x="0" y="0"/>
            <a:chExt cx="5399158" cy="75309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926218" cy="753092"/>
              <a:chOff x="0" y="0"/>
              <a:chExt cx="973080" cy="1487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73080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973080" h="148759">
                    <a:moveTo>
                      <a:pt x="74379" y="0"/>
                    </a:moveTo>
                    <a:lnTo>
                      <a:pt x="898701" y="0"/>
                    </a:lnTo>
                    <a:cubicBezTo>
                      <a:pt x="918427" y="0"/>
                      <a:pt x="937346" y="7836"/>
                      <a:pt x="951295" y="21785"/>
                    </a:cubicBezTo>
                    <a:cubicBezTo>
                      <a:pt x="965244" y="35734"/>
                      <a:pt x="973080" y="54653"/>
                      <a:pt x="973080" y="74379"/>
                    </a:cubicBezTo>
                    <a:lnTo>
                      <a:pt x="973080" y="74379"/>
                    </a:lnTo>
                    <a:cubicBezTo>
                      <a:pt x="973080" y="115458"/>
                      <a:pt x="939779" y="148759"/>
                      <a:pt x="898701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973080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71375" y="48463"/>
              <a:ext cx="5127783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28: List of Doctors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80422" y="8982264"/>
            <a:ext cx="3931016" cy="1013169"/>
            <a:chOff x="0" y="0"/>
            <a:chExt cx="1035329" cy="2668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5329" cy="266843"/>
            </a:xfrm>
            <a:custGeom>
              <a:avLst/>
              <a:gdLst/>
              <a:ahLst/>
              <a:cxnLst/>
              <a:rect l="l" t="t" r="r" b="b"/>
              <a:pathLst>
                <a:path w="1035329" h="266843">
                  <a:moveTo>
                    <a:pt x="100442" y="0"/>
                  </a:moveTo>
                  <a:lnTo>
                    <a:pt x="934888" y="0"/>
                  </a:lnTo>
                  <a:cubicBezTo>
                    <a:pt x="961526" y="0"/>
                    <a:pt x="987074" y="10582"/>
                    <a:pt x="1005911" y="29419"/>
                  </a:cubicBezTo>
                  <a:cubicBezTo>
                    <a:pt x="1024747" y="48255"/>
                    <a:pt x="1035329" y="73803"/>
                    <a:pt x="1035329" y="100442"/>
                  </a:cubicBezTo>
                  <a:lnTo>
                    <a:pt x="1035329" y="166401"/>
                  </a:lnTo>
                  <a:cubicBezTo>
                    <a:pt x="1035329" y="193040"/>
                    <a:pt x="1024747" y="218588"/>
                    <a:pt x="1005911" y="237424"/>
                  </a:cubicBezTo>
                  <a:cubicBezTo>
                    <a:pt x="987074" y="256261"/>
                    <a:pt x="961526" y="266843"/>
                    <a:pt x="934888" y="266843"/>
                  </a:cubicBezTo>
                  <a:lnTo>
                    <a:pt x="100442" y="266843"/>
                  </a:lnTo>
                  <a:cubicBezTo>
                    <a:pt x="73803" y="266843"/>
                    <a:pt x="48255" y="256261"/>
                    <a:pt x="29419" y="237424"/>
                  </a:cubicBezTo>
                  <a:cubicBezTo>
                    <a:pt x="10582" y="218588"/>
                    <a:pt x="0" y="193040"/>
                    <a:pt x="0" y="166401"/>
                  </a:cubicBezTo>
                  <a:lnTo>
                    <a:pt x="0" y="100442"/>
                  </a:lnTo>
                  <a:cubicBezTo>
                    <a:pt x="0" y="73803"/>
                    <a:pt x="10582" y="48255"/>
                    <a:pt x="29419" y="29419"/>
                  </a:cubicBezTo>
                  <a:cubicBezTo>
                    <a:pt x="48255" y="10582"/>
                    <a:pt x="73803" y="0"/>
                    <a:pt x="100442" y="0"/>
                  </a:cubicBezTo>
                  <a:close/>
                </a:path>
              </a:pathLst>
            </a:custGeom>
            <a:solidFill>
              <a:srgbClr val="FFF0B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35329" cy="323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071007" y="9067989"/>
            <a:ext cx="409186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Fig. 29: Disease Prediction System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9369" y="3165429"/>
            <a:ext cx="8013612" cy="4958134"/>
          </a:xfrm>
          <a:custGeom>
            <a:avLst/>
            <a:gdLst/>
            <a:ahLst/>
            <a:cxnLst/>
            <a:rect l="l" t="t" r="r" b="b"/>
            <a:pathLst>
              <a:path w="8013612" h="4958134">
                <a:moveTo>
                  <a:pt x="0" y="0"/>
                </a:moveTo>
                <a:lnTo>
                  <a:pt x="8013612" y="0"/>
                </a:lnTo>
                <a:lnTo>
                  <a:pt x="8013612" y="4958133"/>
                </a:lnTo>
                <a:lnTo>
                  <a:pt x="0" y="4958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0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465183" y="2608767"/>
            <a:ext cx="3709638" cy="6206116"/>
          </a:xfrm>
          <a:custGeom>
            <a:avLst/>
            <a:gdLst/>
            <a:ahLst/>
            <a:cxnLst/>
            <a:rect l="l" t="t" r="r" b="b"/>
            <a:pathLst>
              <a:path w="3709638" h="6206116">
                <a:moveTo>
                  <a:pt x="0" y="0"/>
                </a:moveTo>
                <a:lnTo>
                  <a:pt x="3709638" y="0"/>
                </a:lnTo>
                <a:lnTo>
                  <a:pt x="3709638" y="6206116"/>
                </a:lnTo>
                <a:lnTo>
                  <a:pt x="0" y="6206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7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211595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Patient Functionalities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67795" y="8256912"/>
            <a:ext cx="4756761" cy="564819"/>
            <a:chOff x="0" y="0"/>
            <a:chExt cx="6342348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786789" cy="753092"/>
              <a:chOff x="0" y="0"/>
              <a:chExt cx="1143070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43070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143070" h="148759">
                    <a:moveTo>
                      <a:pt x="74379" y="0"/>
                    </a:moveTo>
                    <a:lnTo>
                      <a:pt x="1068690" y="0"/>
                    </a:lnTo>
                    <a:cubicBezTo>
                      <a:pt x="1088417" y="0"/>
                      <a:pt x="1107336" y="7836"/>
                      <a:pt x="1121284" y="21785"/>
                    </a:cubicBezTo>
                    <a:cubicBezTo>
                      <a:pt x="1135233" y="35734"/>
                      <a:pt x="1143070" y="54653"/>
                      <a:pt x="1143070" y="74379"/>
                    </a:cubicBezTo>
                    <a:lnTo>
                      <a:pt x="1143070" y="74379"/>
                    </a:lnTo>
                    <a:cubicBezTo>
                      <a:pt x="1143070" y="94106"/>
                      <a:pt x="1135233" y="113025"/>
                      <a:pt x="1121284" y="126974"/>
                    </a:cubicBezTo>
                    <a:cubicBezTo>
                      <a:pt x="1107336" y="140923"/>
                      <a:pt x="1088417" y="148759"/>
                      <a:pt x="1068690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143070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8782" y="48463"/>
              <a:ext cx="602356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30: Appointment History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83616" y="8975891"/>
            <a:ext cx="4472772" cy="564819"/>
            <a:chOff x="0" y="0"/>
            <a:chExt cx="5963695" cy="75309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963695" cy="753092"/>
              <a:chOff x="0" y="0"/>
              <a:chExt cx="1178014" cy="1487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78014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178014" h="148759">
                    <a:moveTo>
                      <a:pt x="74379" y="0"/>
                    </a:moveTo>
                    <a:lnTo>
                      <a:pt x="1103634" y="0"/>
                    </a:lnTo>
                    <a:cubicBezTo>
                      <a:pt x="1144713" y="0"/>
                      <a:pt x="1178014" y="33301"/>
                      <a:pt x="1178014" y="74379"/>
                    </a:cubicBezTo>
                    <a:lnTo>
                      <a:pt x="1178014" y="74379"/>
                    </a:lnTo>
                    <a:cubicBezTo>
                      <a:pt x="1178014" y="94106"/>
                      <a:pt x="1170178" y="113025"/>
                      <a:pt x="1156229" y="126974"/>
                    </a:cubicBezTo>
                    <a:cubicBezTo>
                      <a:pt x="1142280" y="140923"/>
                      <a:pt x="1123361" y="148759"/>
                      <a:pt x="1103634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178014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88735" y="48463"/>
              <a:ext cx="5455813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31: Schedule Appointment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5637" y="2939644"/>
            <a:ext cx="7861541" cy="5475201"/>
          </a:xfrm>
          <a:custGeom>
            <a:avLst/>
            <a:gdLst/>
            <a:ahLst/>
            <a:cxnLst/>
            <a:rect l="l" t="t" r="r" b="b"/>
            <a:pathLst>
              <a:path w="7861541" h="5475201">
                <a:moveTo>
                  <a:pt x="0" y="0"/>
                </a:moveTo>
                <a:lnTo>
                  <a:pt x="7861541" y="0"/>
                </a:lnTo>
                <a:lnTo>
                  <a:pt x="7861541" y="5475201"/>
                </a:lnTo>
                <a:lnTo>
                  <a:pt x="0" y="54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04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992157" y="3123188"/>
            <a:ext cx="8708879" cy="5291657"/>
          </a:xfrm>
          <a:custGeom>
            <a:avLst/>
            <a:gdLst/>
            <a:ahLst/>
            <a:cxnLst/>
            <a:rect l="l" t="t" r="r" b="b"/>
            <a:pathLst>
              <a:path w="8708879" h="5291657">
                <a:moveTo>
                  <a:pt x="0" y="0"/>
                </a:moveTo>
                <a:lnTo>
                  <a:pt x="8708879" y="0"/>
                </a:lnTo>
                <a:lnTo>
                  <a:pt x="8708879" y="5291657"/>
                </a:lnTo>
                <a:lnTo>
                  <a:pt x="0" y="529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7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18189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Doctor Functionalities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300022" y="8548195"/>
            <a:ext cx="4472772" cy="564819"/>
            <a:chOff x="0" y="0"/>
            <a:chExt cx="5963695" cy="7530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963695" cy="753092"/>
              <a:chOff x="0" y="0"/>
              <a:chExt cx="1178014" cy="1487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78014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178014" h="148759">
                    <a:moveTo>
                      <a:pt x="74379" y="0"/>
                    </a:moveTo>
                    <a:lnTo>
                      <a:pt x="1103634" y="0"/>
                    </a:lnTo>
                    <a:cubicBezTo>
                      <a:pt x="1144713" y="0"/>
                      <a:pt x="1178014" y="33301"/>
                      <a:pt x="1178014" y="74379"/>
                    </a:cubicBezTo>
                    <a:lnTo>
                      <a:pt x="1178014" y="74379"/>
                    </a:lnTo>
                    <a:cubicBezTo>
                      <a:pt x="1178014" y="94106"/>
                      <a:pt x="1170178" y="113025"/>
                      <a:pt x="1156229" y="126974"/>
                    </a:cubicBezTo>
                    <a:cubicBezTo>
                      <a:pt x="1142280" y="140923"/>
                      <a:pt x="1123361" y="148759"/>
                      <a:pt x="1103634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178014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8735" y="48463"/>
              <a:ext cx="5455813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31: Pending Appointments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02517" y="8548195"/>
            <a:ext cx="3688159" cy="564819"/>
            <a:chOff x="0" y="0"/>
            <a:chExt cx="4917546" cy="75309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917546" cy="753092"/>
              <a:chOff x="0" y="0"/>
              <a:chExt cx="971367" cy="1487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71367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971367" h="148759">
                    <a:moveTo>
                      <a:pt x="74379" y="0"/>
                    </a:moveTo>
                    <a:lnTo>
                      <a:pt x="896988" y="0"/>
                    </a:lnTo>
                    <a:cubicBezTo>
                      <a:pt x="938066" y="0"/>
                      <a:pt x="971367" y="33301"/>
                      <a:pt x="971367" y="74379"/>
                    </a:cubicBezTo>
                    <a:lnTo>
                      <a:pt x="971367" y="74379"/>
                    </a:lnTo>
                    <a:cubicBezTo>
                      <a:pt x="971367" y="94106"/>
                      <a:pt x="963531" y="113025"/>
                      <a:pt x="949582" y="126974"/>
                    </a:cubicBezTo>
                    <a:cubicBezTo>
                      <a:pt x="935633" y="140923"/>
                      <a:pt x="916714" y="148759"/>
                      <a:pt x="896988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971367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38085" y="48463"/>
              <a:ext cx="449875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32: All appointments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07614" y="8873448"/>
            <a:ext cx="4902440" cy="564819"/>
            <a:chOff x="0" y="0"/>
            <a:chExt cx="6536587" cy="75309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536587" cy="753092"/>
              <a:chOff x="0" y="0"/>
              <a:chExt cx="1291178" cy="14875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91178" cy="148759"/>
              </a:xfrm>
              <a:custGeom>
                <a:avLst/>
                <a:gdLst/>
                <a:ahLst/>
                <a:cxnLst/>
                <a:rect l="l" t="t" r="r" b="b"/>
                <a:pathLst>
                  <a:path w="1291178" h="148759">
                    <a:moveTo>
                      <a:pt x="74379" y="0"/>
                    </a:moveTo>
                    <a:lnTo>
                      <a:pt x="1216798" y="0"/>
                    </a:lnTo>
                    <a:cubicBezTo>
                      <a:pt x="1257877" y="0"/>
                      <a:pt x="1291178" y="33301"/>
                      <a:pt x="1291178" y="74379"/>
                    </a:cubicBezTo>
                    <a:lnTo>
                      <a:pt x="1291178" y="74379"/>
                    </a:lnTo>
                    <a:cubicBezTo>
                      <a:pt x="1291178" y="94106"/>
                      <a:pt x="1283341" y="113025"/>
                      <a:pt x="1269392" y="126974"/>
                    </a:cubicBezTo>
                    <a:cubicBezTo>
                      <a:pt x="1255444" y="140923"/>
                      <a:pt x="1236525" y="148759"/>
                      <a:pt x="1216798" y="148759"/>
                    </a:cubicBezTo>
                    <a:lnTo>
                      <a:pt x="74379" y="148759"/>
                    </a:lnTo>
                    <a:cubicBezTo>
                      <a:pt x="54653" y="148759"/>
                      <a:pt x="35734" y="140923"/>
                      <a:pt x="21785" y="126974"/>
                    </a:cubicBezTo>
                    <a:cubicBezTo>
                      <a:pt x="7836" y="113025"/>
                      <a:pt x="0" y="94106"/>
                      <a:pt x="0" y="74379"/>
                    </a:cubicBezTo>
                    <a:lnTo>
                      <a:pt x="0" y="74379"/>
                    </a:lnTo>
                    <a:cubicBezTo>
                      <a:pt x="0" y="54653"/>
                      <a:pt x="7836" y="35734"/>
                      <a:pt x="21785" y="21785"/>
                    </a:cubicBezTo>
                    <a:cubicBezTo>
                      <a:pt x="35734" y="7836"/>
                      <a:pt x="54653" y="0"/>
                      <a:pt x="74379" y="0"/>
                    </a:cubicBezTo>
                    <a:close/>
                  </a:path>
                </a:pathLst>
              </a:custGeom>
              <a:solidFill>
                <a:srgbClr val="FFF0B3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1291178" cy="20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16472" y="48463"/>
              <a:ext cx="5979916" cy="57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Fig. 33: Landing Page of Website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300022" y="2132430"/>
            <a:ext cx="13874368" cy="6607668"/>
          </a:xfrm>
          <a:custGeom>
            <a:avLst/>
            <a:gdLst/>
            <a:ahLst/>
            <a:cxnLst/>
            <a:rect l="l" t="t" r="r" b="b"/>
            <a:pathLst>
              <a:path w="13874368" h="6607668">
                <a:moveTo>
                  <a:pt x="0" y="0"/>
                </a:moveTo>
                <a:lnTo>
                  <a:pt x="13874368" y="0"/>
                </a:lnTo>
                <a:lnTo>
                  <a:pt x="13874368" y="6607668"/>
                </a:lnTo>
                <a:lnTo>
                  <a:pt x="0" y="660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Done so far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198148"/>
            <a:ext cx="182880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Website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401" y="1186851"/>
            <a:ext cx="18073599" cy="922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Agarwal, J., Kumar, M. and Srivastava, A.K., 2021, December. Symptoms based disease diagnosis and treatment recommendation. In 2021 International Conference on Computational Performance Evaluation (ComPE) (pp. 162-167).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Govindaraj, M., Asha, V., Saju, B. and Sagar, M., 2023, January. Machine Learning Algorithms for Disease Prediction Analysis. In 2023 5th International Conference on Smart Systems and Inventive Technology (ICSSIT) (pp. 879-888).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Kumar, R., Pradhan, S., Rebaka, T. and Prakash, J., 2021. Disease prediction from speech using natural language processing and deep learning method. In Congress on Intelligent Systems: Proceedings of CIS 2020, Volume 2 (pp. 407-413).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Zhu, W., Xie, L., Han, J. and Guo, X., 2020. The application of deep learning in cancer prognosis prediction. Cancers, 12(3), p.603.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Yu, Z., Amin, S.U., Alhussein, M. and Lv, Z., 2021. Research on disease prediction based on improved DeepFM and IoMT. IEEE Access, 9, pp.39043-39054.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Chen, M., Hao, Y., Hwang, K., Wang, L. and Wang, L., 2017. Disease prediction by machine learning over bigdata from healthcare communities. IEEE Access, 5, pp.8869-8879.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Gavhane, A., Kokkula, G., Pandya, I. and Devadkar, K., 2018, March. Prediction of heart disease using machine learning. In 2018 second international conference on electronics, communication and aerospace technology (ICECA) (pp. 1275-1278).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Dahiwade, D., Patle, G. and Meshram, E., 2019, March. Designing disease prediction model using machine learning approach. In 2019 3rd International Conference on Computing Methodologies and Communication (ICCMC) (pp. 1211-1215)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Grampurohit, S. and Sagarnal, C., 2020, June. Disease prediction using machine learning algorithms. In 2020 International Conference for Emerging Technology (INCET) (pp. 1-7).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605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Hema, P., Sunny, N., Naganjani, R.V. and Darbha, A., 2022, April. Disease Prediction using Symptoms based on Machine Learning Algorithms. In 2022 International Conference on Breakthrough in Heuristics And Reciprocation of Advanced Technologies (BHARAT) (pp. 49- 54). </a:t>
            </a:r>
          </a:p>
          <a:p>
            <a:pPr algn="l">
              <a:lnSpc>
                <a:spcPts val="2605"/>
              </a:lnSpc>
            </a:pPr>
            <a:endParaRPr lang="en-US" sz="198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22977" cy="1098890"/>
            <a:chOff x="0" y="0"/>
            <a:chExt cx="4852142" cy="28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2142" cy="289420"/>
            </a:xfrm>
            <a:custGeom>
              <a:avLst/>
              <a:gdLst/>
              <a:ahLst/>
              <a:cxnLst/>
              <a:rect l="l" t="t" r="r" b="b"/>
              <a:pathLst>
                <a:path w="4852142" h="289420">
                  <a:moveTo>
                    <a:pt x="0" y="0"/>
                  </a:moveTo>
                  <a:lnTo>
                    <a:pt x="4852142" y="0"/>
                  </a:lnTo>
                  <a:lnTo>
                    <a:pt x="4852142" y="289420"/>
                  </a:lnTo>
                  <a:lnTo>
                    <a:pt x="0" y="289420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2142" cy="34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37773"/>
            <a:ext cx="1595998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401" y="1339251"/>
            <a:ext cx="18073599" cy="895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Chen, M., Ma, Y., Li, Y., Wu, D., Zhang, Y. and Youn, C.H., 2017. Wearable 2.0: Enabling human-cloud integration in next generation healthcare systems. IEEE Communications Magazine, 55(1), pp.54-61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Mishra, J. and Tarar, S., 2020. Chronic disease prediction using deep learning. In Advances in Computing and Data Sciences: 4th International Conference, ICACDS 2020, Valletta, Malta, April 24–25, 2020, Revised Selected Papers 4 (pp. 201-211).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 Maleh, Y., Abd El-Latif, A.A., Curran, K. and Siarry, P. eds., 2023. Computational Intelligence for Medical Internet of Things (MIoT) Applications: Machine Intelligence Applications for IoT in Healthcare. Elsevier.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[14] Usama, M., Ahmad, B., Xiao, W., Hossain, M.S. and Muhammad, G., 2020. Self-attention based recurrent convolutional neural network for disease prediction using healthcare data. Computermethods and programs in biomedicine, 190, p.105191.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 Men, L., Ilk, N., Tang, X. and Liu, Y., 2021. Multi-disease prediction using LSTM recurrent neural networks. Expert Systems with Applications, 177, p.114905.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[16] Lalithadevi, B. and Krishnaveni, S., 2022, March. Efficient Disease Risk Prediction based on Deep Learning Approach. In 2022 6th International Conference on Computing Methodologies and Communication (ICCMC) (pp. 1197-1204).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[17] Litjens, G., Kooi, T., Bejnordi, B.E., Setio, A.A.A., Ciompi, F., Ghafoorian, M., Van Der Laak, J.A., Van Ginneken, B. and Sánchez, C.I., 2017. A survey on deep learning in medical image analysis. Medical image analysis, 42, pp.60-88</a:t>
            </a: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[18] Rebane, J., Samsten, I. and Papapetrou, P., 2020. Exploiting complex medical data with interpretable deep learning for adverse drug event prediction. Artificial Intelligence in Medicine, 109, p.101942.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[19] https://www.cartertoons.com/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3929002"/>
            <a:ext cx="1714271" cy="2428996"/>
            <a:chOff x="0" y="0"/>
            <a:chExt cx="451495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70B6D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51495" cy="69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94866" y="3929002"/>
            <a:ext cx="1714271" cy="2428996"/>
            <a:chOff x="0" y="0"/>
            <a:chExt cx="451495" cy="639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70B6D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51495" cy="69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16107" y="-603412"/>
            <a:ext cx="8020256" cy="1020255"/>
            <a:chOff x="0" y="0"/>
            <a:chExt cx="2112331" cy="2687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4916107" y="3801144"/>
            <a:ext cx="8455786" cy="2684712"/>
          </a:xfrm>
          <a:custGeom>
            <a:avLst/>
            <a:gdLst/>
            <a:ahLst/>
            <a:cxnLst/>
            <a:rect l="l" t="t" r="r" b="b"/>
            <a:pathLst>
              <a:path w="8455786" h="2684712">
                <a:moveTo>
                  <a:pt x="0" y="0"/>
                </a:moveTo>
                <a:lnTo>
                  <a:pt x="8455786" y="0"/>
                </a:lnTo>
                <a:lnTo>
                  <a:pt x="8455786" y="2684712"/>
                </a:lnTo>
                <a:lnTo>
                  <a:pt x="0" y="268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386321" y="4595520"/>
            <a:ext cx="9515358" cy="149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sz="9437" b="1" spc="-28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</a:t>
            </a:r>
          </a:p>
        </p:txBody>
      </p:sp>
      <p:sp>
        <p:nvSpPr>
          <p:cNvPr id="25" name="Freeform 25"/>
          <p:cNvSpPr/>
          <p:nvPr/>
        </p:nvSpPr>
        <p:spPr>
          <a:xfrm>
            <a:off x="13121404" y="3550655"/>
            <a:ext cx="500978" cy="500978"/>
          </a:xfrm>
          <a:custGeom>
            <a:avLst/>
            <a:gdLst/>
            <a:ahLst/>
            <a:cxnLst/>
            <a:rect l="l" t="t" r="r" b="b"/>
            <a:pathLst>
              <a:path w="500978" h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133872" y="6235367"/>
            <a:ext cx="500978" cy="500978"/>
          </a:xfrm>
          <a:custGeom>
            <a:avLst/>
            <a:gdLst/>
            <a:ahLst/>
            <a:cxnLst/>
            <a:rect l="l" t="t" r="r" b="b"/>
            <a:pathLst>
              <a:path w="500978" h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598385" y="4609726"/>
            <a:ext cx="317722" cy="317722"/>
          </a:xfrm>
          <a:custGeom>
            <a:avLst/>
            <a:gdLst/>
            <a:ahLst/>
            <a:cxnLst/>
            <a:rect l="l" t="t" r="r" b="b"/>
            <a:pathLst>
              <a:path w="317722" h="317722">
                <a:moveTo>
                  <a:pt x="0" y="0"/>
                </a:moveTo>
                <a:lnTo>
                  <a:pt x="317722" y="0"/>
                </a:lnTo>
                <a:lnTo>
                  <a:pt x="317722" y="317722"/>
                </a:lnTo>
                <a:lnTo>
                  <a:pt x="0" y="31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304660" y="5577024"/>
            <a:ext cx="317722" cy="317722"/>
          </a:xfrm>
          <a:custGeom>
            <a:avLst/>
            <a:gdLst/>
            <a:ahLst/>
            <a:cxnLst/>
            <a:rect l="l" t="t" r="r" b="b"/>
            <a:pathLst>
              <a:path w="317722" h="317722">
                <a:moveTo>
                  <a:pt x="0" y="0"/>
                </a:moveTo>
                <a:lnTo>
                  <a:pt x="317722" y="0"/>
                </a:lnTo>
                <a:lnTo>
                  <a:pt x="317722" y="317721"/>
                </a:lnTo>
                <a:lnTo>
                  <a:pt x="0" y="31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533837" y="2654530"/>
            <a:ext cx="674589" cy="674589"/>
          </a:xfrm>
          <a:custGeom>
            <a:avLst/>
            <a:gdLst/>
            <a:ahLst/>
            <a:cxnLst/>
            <a:rect l="l" t="t" r="r" b="b"/>
            <a:pathLst>
              <a:path w="674589" h="674589">
                <a:moveTo>
                  <a:pt x="0" y="0"/>
                </a:moveTo>
                <a:lnTo>
                  <a:pt x="674589" y="0"/>
                </a:lnTo>
                <a:lnTo>
                  <a:pt x="674589" y="674588"/>
                </a:lnTo>
                <a:lnTo>
                  <a:pt x="0" y="67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7388714" y="7410843"/>
            <a:ext cx="166364" cy="16636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732922" y="7410843"/>
            <a:ext cx="166364" cy="16636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70471"/>
            <a:chOff x="0" y="0"/>
            <a:chExt cx="4816593" cy="255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5597"/>
            </a:xfrm>
            <a:custGeom>
              <a:avLst/>
              <a:gdLst/>
              <a:ahLst/>
              <a:cxnLst/>
              <a:rect l="l" t="t" r="r" b="b"/>
              <a:pathLst>
                <a:path w="4816592" h="255597">
                  <a:moveTo>
                    <a:pt x="0" y="0"/>
                  </a:moveTo>
                  <a:lnTo>
                    <a:pt x="4816592" y="0"/>
                  </a:lnTo>
                  <a:lnTo>
                    <a:pt x="4816592" y="255597"/>
                  </a:lnTo>
                  <a:lnTo>
                    <a:pt x="0" y="255597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1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0" y="970471"/>
          <a:ext cx="18288000" cy="1128675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535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Study 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8"/>
                        </a:lnSpc>
                        <a:defRPr/>
                      </a:pPr>
                      <a:r>
                        <a:rPr lang="en-US" sz="1905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Focus Area and 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Key 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Limitations/Research Gaps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26"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Litjens et al. (2017)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image analysis via Convolutional Networks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Reviewed over 300 contributions, highlighting deep learning's application in image classification, object detection, and more.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disease prediction specific, focuses broadly on imaging.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3223"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Rajkomar et al. (2018)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Predictive modeling with EHR via Deep Learning, FHIR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Electronic Health Record (EHR)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models accurately predict medical events without site-specific data harmonization.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on in-hospital metrics, broader application needed.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1694"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Bychkov et al.(2018)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Colorectal cancer outcome prediction via Convolutional and recurrent architectures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Images of tumour tissue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learning-based prediction outperforms human experts in risk stratification.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to colorectal cancer, application to other cancers or diseases is necessary.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486"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Wu et al.(2018)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Disease status prediction using genomic data via Auto-encoders,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Genomic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approaches outperformed existing prediction methods using genomic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r>
                        <a:rPr lang="en-US" sz="20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genomic data types considered, broader data incorporation needed.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486"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14401" y="-228248"/>
            <a:ext cx="10380103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70471"/>
            <a:chOff x="0" y="0"/>
            <a:chExt cx="4816593" cy="255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5597"/>
            </a:xfrm>
            <a:custGeom>
              <a:avLst/>
              <a:gdLst/>
              <a:ahLst/>
              <a:cxnLst/>
              <a:rect l="l" t="t" r="r" b="b"/>
              <a:pathLst>
                <a:path w="4816592" h="255597">
                  <a:moveTo>
                    <a:pt x="0" y="0"/>
                  </a:moveTo>
                  <a:lnTo>
                    <a:pt x="4816592" y="0"/>
                  </a:lnTo>
                  <a:lnTo>
                    <a:pt x="4816592" y="255597"/>
                  </a:lnTo>
                  <a:lnTo>
                    <a:pt x="0" y="255597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1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18723"/>
            <a:ext cx="10380103" cy="125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1"/>
              </a:lnSpc>
            </a:pPr>
            <a:r>
              <a:rPr lang="en-US" sz="65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0" y="970471"/>
          <a:ext cx="18254255" cy="9316529"/>
        </p:xfrm>
        <a:graphic>
          <a:graphicData uri="http://schemas.openxmlformats.org/drawingml/2006/table">
            <a:tbl>
              <a:tblPr/>
              <a:tblGrid>
                <a:gridCol w="365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0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0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2909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Usama et al.(2019)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Disease prediction using clinical text via Self-attention based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Clinical text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accuracy for cerebral infarction disease prediction.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on infarction, may need adaptation for other diseases.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888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Liu et al.(2019)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vs health-care professionals in detecting diseases via DL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imaging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models equivalent to health-care professionals in diagnostic accuracy.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Comparison in specific tasks, broader comparison across various diseases needed.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888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Rebane et al.(2020)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Adverse drug event prediction via Temporal attention mechanisms, decay factors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Clinical text and EHR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ADE prediction using interpretable deep learning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to ADEs, potential for broader application.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844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Mishra and Tarar(2020)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Chronic Disease Prediction via K-nearest neighbor, decision tree, deep learning (RELU, sigmoid activation function, deep sequential network)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algorithms predict chronic diseases.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 to chronic diseases, adaptation for acute conditions or broader health issues may enhance utility.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70471"/>
            <a:chOff x="0" y="0"/>
            <a:chExt cx="4816593" cy="255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5597"/>
            </a:xfrm>
            <a:custGeom>
              <a:avLst/>
              <a:gdLst/>
              <a:ahLst/>
              <a:cxnLst/>
              <a:rect l="l" t="t" r="r" b="b"/>
              <a:pathLst>
                <a:path w="4816592" h="255597">
                  <a:moveTo>
                    <a:pt x="0" y="0"/>
                  </a:moveTo>
                  <a:lnTo>
                    <a:pt x="4816592" y="0"/>
                  </a:lnTo>
                  <a:lnTo>
                    <a:pt x="4816592" y="255597"/>
                  </a:lnTo>
                  <a:lnTo>
                    <a:pt x="0" y="255597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22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18723"/>
            <a:ext cx="10380103" cy="125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1"/>
              </a:lnSpc>
            </a:pPr>
            <a:r>
              <a:rPr lang="en-US" sz="65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0" y="970471"/>
          <a:ext cx="18288000" cy="966787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50788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 et al.(2021)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Multi-disease prediction via 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Clinical visit records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Utilized LSTM for enhanced clinical decision support through multi-disease prediction.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 to clinical visit records, may require more diverse data types.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788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Lalithadevi and Krishnaveni (2022)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Disease risk prediction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Various (Diabetes, breast cancer, COVID-19) via ANN,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 and CNN models achieve higher accuracy than machine learning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on specific diseases, may not generalize.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6677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Seng-Keong Tan et al. (2024)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Utilizes AI models for symptom diagnosis and hospital recommendations using location-based services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Personal health records, medical history, allergies, and user location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User-friendly system for personalized healthcare management, symptom diagnosis, and hospital recommendation.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Lacks real-time implementation and validation across diverse user scenarios. and does not evaluate long-term user engagement.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622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Moh Heri Kurniawan et al.</a:t>
                      </a:r>
                      <a:endParaRPr lang="en-US" sz="1100"/>
                    </a:p>
                    <a:p>
                      <a:pPr algn="ctr">
                        <a:lnSpc>
                          <a:spcPts val="2948"/>
                        </a:lnSpc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(2024)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Review of artificial intelligence (AI)-driven chatbots in managing chronic illnesses.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Qualitative data gathered from multiple studies and articles on AI chatbot interventions.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AI-powered chatbots can improve patient adherence to treatment, provide real-time monitoring, and enhance patient outcomes in chronic illness management.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Limited empirical evidence on long-term effectiveness and user acceptance in real-world applications​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70471"/>
            <a:chOff x="0" y="0"/>
            <a:chExt cx="4816593" cy="255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5597"/>
            </a:xfrm>
            <a:custGeom>
              <a:avLst/>
              <a:gdLst/>
              <a:ahLst/>
              <a:cxnLst/>
              <a:rect l="l" t="t" r="r" b="b"/>
              <a:pathLst>
                <a:path w="4816592" h="255597">
                  <a:moveTo>
                    <a:pt x="0" y="0"/>
                  </a:moveTo>
                  <a:lnTo>
                    <a:pt x="4816592" y="0"/>
                  </a:lnTo>
                  <a:lnTo>
                    <a:pt x="4816592" y="255597"/>
                  </a:lnTo>
                  <a:lnTo>
                    <a:pt x="0" y="255597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1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18723"/>
            <a:ext cx="10380103" cy="125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1"/>
              </a:lnSpc>
            </a:pPr>
            <a:r>
              <a:rPr lang="en-US" sz="65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0" y="970471"/>
          <a:ext cx="18288000" cy="9580153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0686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Manali Jain et al.</a:t>
                      </a:r>
                      <a:endParaRPr lang="en-US" sz="1100"/>
                    </a:p>
                    <a:p>
                      <a:pPr algn="ctr">
                        <a:lnSpc>
                          <a:spcPts val="2948"/>
                        </a:lnSpc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(2024)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NLP to process user input, store responses in a database, and respond based on a decision-making system.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Patient symptom data collected via chatbot interactions.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Offers a quick, cost-effective way to diagnose basic health conditions and provide recommendations. The integration of AI and NLP improves healthcare accessibility.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currently does not include voice input features and lacks integration with more sophisticated health monitoring tools like sensors.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733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Chen et al. (2024)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Involves a CNN-based multimodal disease risk prediction (CNN-MDRP) algorithm that processes both structured and unstructured data from hospital records.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a dataset of 31,919 patients from central China, consisting of structured  and unstructured data from electronic health records.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proposed CNN-MDRP model achieves a prediction accuracy of 94.8% for high-risk cerebral infarction patients.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model needs further testing on other diseases and in different geographical regions.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733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Md Naseef-Ur-Rahman Chowdhury et al.</a:t>
                      </a:r>
                      <a:endParaRPr lang="en-US" sz="1100"/>
                    </a:p>
                    <a:p>
                      <a:pPr algn="ctr">
                        <a:lnSpc>
                          <a:spcPts val="2948"/>
                        </a:lnSpc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(2023)</a:t>
                      </a:r>
                    </a:p>
                    <a:p>
                      <a:pPr algn="ctr">
                        <a:lnSpc>
                          <a:spcPts val="2948"/>
                        </a:lnSpc>
                      </a:pPr>
                      <a:endParaRPr lang="en-US" sz="2105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It compares different algorithms like Decision Trees, Random Forest, and Support Vector Machines (SVM) to evaluate the effectiveness in predicting diseases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Symptom-based data derived from patient health records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finds that Decision Tree algorithms outperform others, offering higher accuracy for disease prediction based on symptoms.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dataset size was relatively small, and the research points out the need for larger datasets for more reliable predictions.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70471"/>
            <a:chOff x="0" y="0"/>
            <a:chExt cx="4816593" cy="255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5597"/>
            </a:xfrm>
            <a:custGeom>
              <a:avLst/>
              <a:gdLst/>
              <a:ahLst/>
              <a:cxnLst/>
              <a:rect l="l" t="t" r="r" b="b"/>
              <a:pathLst>
                <a:path w="4816592" h="255597">
                  <a:moveTo>
                    <a:pt x="0" y="0"/>
                  </a:moveTo>
                  <a:lnTo>
                    <a:pt x="4816592" y="0"/>
                  </a:lnTo>
                  <a:lnTo>
                    <a:pt x="4816592" y="255597"/>
                  </a:lnTo>
                  <a:lnTo>
                    <a:pt x="0" y="255597"/>
                  </a:lnTo>
                  <a:close/>
                </a:path>
              </a:pathLst>
            </a:custGeom>
            <a:solidFill>
              <a:srgbClr val="FFF0B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1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01" y="-218723"/>
            <a:ext cx="10380103" cy="125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1"/>
              </a:lnSpc>
            </a:pPr>
            <a:r>
              <a:rPr lang="en-US" sz="653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0" y="970471"/>
          <a:ext cx="18288000" cy="9562503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9756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Sameer Dev Sharma et al.</a:t>
                      </a:r>
                      <a:endParaRPr lang="en-US" sz="1100"/>
                    </a:p>
                    <a:p>
                      <a:pPr algn="ctr">
                        <a:lnSpc>
                          <a:spcPts val="2948"/>
                        </a:lnSpc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(2023)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employs a web-based framework using the Python Django framework to allow specialists to upload images for diagnosis.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Achieved a 95% accuracy rate in diagnosing various skin conditions.The CNN model, particularly DenseNet169, outperformed other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Offers a quick, cost-effective way to diagnose basic health conditions and provide recommendations. The integration of AI and NLP improves healthcare accessibility.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is limited to a specific dataset of skin disease images, which may not encompass all possible variations in real-world scenarios.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795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Uday Kiran Kommineni et al. (2023)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Utilizes a GUI built using Python and the Tkinter library, where users input symptoms using uses Random Forest and Naive Bayes algorithms.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preprocessed dataset containing 133 attributes, including 132 symptoms and one prognosis, in binary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Random Forest algorithm achieved a prediction accuracy of 97.29%, while the Naive Bayes algorithm showed an accuracy of 97.11%.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can predict limited number of diseases.. Additionally, the dataset used is limited to specific symptoms and conditions.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952"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Mahender Singh et al.</a:t>
                      </a:r>
                      <a:endParaRPr lang="en-US" sz="1100"/>
                    </a:p>
                    <a:p>
                      <a:pPr algn="ctr">
                        <a:lnSpc>
                          <a:spcPts val="2948"/>
                        </a:lnSpc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(2024)</a:t>
                      </a:r>
                    </a:p>
                    <a:p>
                      <a:pPr algn="ctr">
                        <a:lnSpc>
                          <a:spcPts val="2948"/>
                        </a:lnSpc>
                      </a:pPr>
                      <a:endParaRPr lang="en-US" sz="2105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investigates various AI chatbot implementations in healthcare, emphasizing natural language processing (NLP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Secondary data from existing literature, case studies, and examples of AI chatbot applications in healthcare settings.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chatbots can enhance healthcare accessibility and efficiency by providing pre-diagnosis, patient engagement, and support in various healthcare domains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8"/>
                        </a:lnSpc>
                        <a:defRPr/>
                      </a:pPr>
                      <a:r>
                        <a:rPr lang="en-US" sz="2105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limitations include the inability of chatbots to express empathy, recognize emotional states, or provide tailored responses, which affects their acceptance in sensitive healthcare contexts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3165</Words>
  <Application>Microsoft Office PowerPoint</Application>
  <PresentationFormat>Custom</PresentationFormat>
  <Paragraphs>387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Times New Roman Bold</vt:lpstr>
      <vt:lpstr>Montserrat Classic</vt:lpstr>
      <vt:lpstr>Montserrat Classic Bold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Final_EST</dc:title>
  <cp:lastModifiedBy>Aryan Sharma</cp:lastModifiedBy>
  <cp:revision>2</cp:revision>
  <dcterms:created xsi:type="dcterms:W3CDTF">2006-08-16T00:00:00Z</dcterms:created>
  <dcterms:modified xsi:type="dcterms:W3CDTF">2024-12-18T09:51:51Z</dcterms:modified>
  <dc:identifier>DAGRHv9Fs6I</dc:identifier>
</cp:coreProperties>
</file>